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4"/>
  </p:sldMasterIdLst>
  <p:notesMasterIdLst>
    <p:notesMasterId r:id="rId21"/>
  </p:notesMasterIdLst>
  <p:handoutMasterIdLst>
    <p:handoutMasterId r:id="rId22"/>
  </p:handoutMasterIdLst>
  <p:sldIdLst>
    <p:sldId id="258" r:id="rId5"/>
    <p:sldId id="2147478084" r:id="rId6"/>
    <p:sldId id="2147478091" r:id="rId7"/>
    <p:sldId id="311" r:id="rId8"/>
    <p:sldId id="268" r:id="rId9"/>
    <p:sldId id="2147477941" r:id="rId10"/>
    <p:sldId id="316" r:id="rId11"/>
    <p:sldId id="2147478085" r:id="rId12"/>
    <p:sldId id="2147478082" r:id="rId13"/>
    <p:sldId id="2147478086" r:id="rId14"/>
    <p:sldId id="309" r:id="rId15"/>
    <p:sldId id="2147478087" r:id="rId16"/>
    <p:sldId id="2147478083" r:id="rId17"/>
    <p:sldId id="2147478090" r:id="rId18"/>
    <p:sldId id="2147198001" r:id="rId19"/>
    <p:sldId id="2147478088" r:id="rId20"/>
  </p:sldIdLst>
  <p:sldSz cx="12192000" cy="6858000"/>
  <p:notesSz cx="6858000" cy="9144000"/>
  <p:custDataLst>
    <p:tags r:id="rId23"/>
  </p:custDataLst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CED"/>
    <a:srgbClr val="001046"/>
    <a:srgbClr val="008CD3"/>
    <a:srgbClr val="001A58"/>
    <a:srgbClr val="BCCFE8"/>
    <a:srgbClr val="F897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 autoAdjust="0"/>
    <p:restoredTop sz="77143"/>
  </p:normalViewPr>
  <p:slideViewPr>
    <p:cSldViewPr snapToGrid="0" snapToObjects="1">
      <p:cViewPr varScale="1">
        <p:scale>
          <a:sx n="57" d="100"/>
          <a:sy n="57" d="100"/>
        </p:scale>
        <p:origin x="980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ge Eide" userId="9cfae0da-2676-4bd7-bac8-242b394c5147" providerId="ADAL" clId="{08425C3C-209B-47E5-908E-99A52623D4BF}"/>
    <pc:docChg chg="custSel addSld modSld">
      <pc:chgData name="Helge Eide" userId="9cfae0da-2676-4bd7-bac8-242b394c5147" providerId="ADAL" clId="{08425C3C-209B-47E5-908E-99A52623D4BF}" dt="2025-10-29T22:04:53.161" v="42" actId="1076"/>
      <pc:docMkLst>
        <pc:docMk/>
      </pc:docMkLst>
      <pc:sldChg chg="modSp mod">
        <pc:chgData name="Helge Eide" userId="9cfae0da-2676-4bd7-bac8-242b394c5147" providerId="ADAL" clId="{08425C3C-209B-47E5-908E-99A52623D4BF}" dt="2025-10-29T17:53:33.880" v="13" actId="5793"/>
        <pc:sldMkLst>
          <pc:docMk/>
          <pc:sldMk cId="1026141440" sldId="2147198001"/>
        </pc:sldMkLst>
        <pc:spChg chg="mod">
          <ac:chgData name="Helge Eide" userId="9cfae0da-2676-4bd7-bac8-242b394c5147" providerId="ADAL" clId="{08425C3C-209B-47E5-908E-99A52623D4BF}" dt="2025-10-29T17:53:33.880" v="13" actId="5793"/>
          <ac:spMkLst>
            <pc:docMk/>
            <pc:sldMk cId="1026141440" sldId="2147198001"/>
            <ac:spMk id="2" creationId="{6AA7FCBD-6389-42A2-99EE-44DFFE458F54}"/>
          </ac:spMkLst>
        </pc:spChg>
      </pc:sldChg>
      <pc:sldChg chg="delSp mod">
        <pc:chgData name="Helge Eide" userId="9cfae0da-2676-4bd7-bac8-242b394c5147" providerId="ADAL" clId="{08425C3C-209B-47E5-908E-99A52623D4BF}" dt="2025-10-29T18:52:11.593" v="14" actId="478"/>
        <pc:sldMkLst>
          <pc:docMk/>
          <pc:sldMk cId="2294310702" sldId="2147478083"/>
        </pc:sldMkLst>
        <pc:spChg chg="del">
          <ac:chgData name="Helge Eide" userId="9cfae0da-2676-4bd7-bac8-242b394c5147" providerId="ADAL" clId="{08425C3C-209B-47E5-908E-99A52623D4BF}" dt="2025-10-29T18:52:11.593" v="14" actId="478"/>
          <ac:spMkLst>
            <pc:docMk/>
            <pc:sldMk cId="2294310702" sldId="2147478083"/>
            <ac:spMk id="8" creationId="{A31DE504-721D-F64D-D086-0A129C68DEF0}"/>
          </ac:spMkLst>
        </pc:spChg>
      </pc:sldChg>
      <pc:sldChg chg="addSp modSp new mod">
        <pc:chgData name="Helge Eide" userId="9cfae0da-2676-4bd7-bac8-242b394c5147" providerId="ADAL" clId="{08425C3C-209B-47E5-908E-99A52623D4BF}" dt="2025-10-29T22:04:53.161" v="42" actId="1076"/>
        <pc:sldMkLst>
          <pc:docMk/>
          <pc:sldMk cId="3192969958" sldId="2147478091"/>
        </pc:sldMkLst>
        <pc:spChg chg="add mod">
          <ac:chgData name="Helge Eide" userId="9cfae0da-2676-4bd7-bac8-242b394c5147" providerId="ADAL" clId="{08425C3C-209B-47E5-908E-99A52623D4BF}" dt="2025-10-29T22:00:40.459" v="22" actId="1076"/>
          <ac:spMkLst>
            <pc:docMk/>
            <pc:sldMk cId="3192969958" sldId="2147478091"/>
            <ac:spMk id="5" creationId="{5D33A8EF-7A8E-B39C-8424-E56A22871F63}"/>
          </ac:spMkLst>
        </pc:spChg>
        <pc:spChg chg="add mod">
          <ac:chgData name="Helge Eide" userId="9cfae0da-2676-4bd7-bac8-242b394c5147" providerId="ADAL" clId="{08425C3C-209B-47E5-908E-99A52623D4BF}" dt="2025-10-29T22:03:59.384" v="33" actId="313"/>
          <ac:spMkLst>
            <pc:docMk/>
            <pc:sldMk cId="3192969958" sldId="2147478091"/>
            <ac:spMk id="7" creationId="{B0AF195D-80BD-3B11-0D5A-8698ED833704}"/>
          </ac:spMkLst>
        </pc:spChg>
        <pc:spChg chg="add mod">
          <ac:chgData name="Helge Eide" userId="9cfae0da-2676-4bd7-bac8-242b394c5147" providerId="ADAL" clId="{08425C3C-209B-47E5-908E-99A52623D4BF}" dt="2025-10-29T22:04:53.161" v="42" actId="1076"/>
          <ac:spMkLst>
            <pc:docMk/>
            <pc:sldMk cId="3192969958" sldId="2147478091"/>
            <ac:spMk id="9" creationId="{A46BBE52-4C29-0657-FC19-808B722FA222}"/>
          </ac:spMkLst>
        </pc:spChg>
        <pc:picChg chg="add mod">
          <ac:chgData name="Helge Eide" userId="9cfae0da-2676-4bd7-bac8-242b394c5147" providerId="ADAL" clId="{08425C3C-209B-47E5-908E-99A52623D4BF}" dt="2025-10-29T22:03:49.346" v="28" actId="1076"/>
          <ac:picMkLst>
            <pc:docMk/>
            <pc:sldMk cId="3192969958" sldId="2147478091"/>
            <ac:picMk id="3" creationId="{9906DF32-6754-45BF-1A95-73566F177162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Netto driftsresultat</a:t>
            </a:r>
            <a:r>
              <a:rPr lang="nb-NO" baseline="0"/>
              <a:t> med og uten midlertidige skatteinntekter - kommunene </a:t>
            </a:r>
            <a:endParaRPr lang="nb-N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'Netto driftsresultat kommune'!$B$32</c:f>
              <c:strCache>
                <c:ptCount val="1"/>
                <c:pt idx="0">
                  <c:v>Netto driftsresultat uten midlertidige skatteinntekter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'Netto driftsresultat kommune'!$C$31:$L$31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strCache>
            </c:strRef>
          </c:cat>
          <c:val>
            <c:numRef>
              <c:f>'Netto driftsresultat kommune'!$C$32:$L$32</c:f>
              <c:numCache>
                <c:formatCode>0.0\ %</c:formatCode>
                <c:ptCount val="10"/>
                <c:pt idx="0">
                  <c:v>2.5425345128919509E-2</c:v>
                </c:pt>
                <c:pt idx="1">
                  <c:v>3.031244177202801E-2</c:v>
                </c:pt>
                <c:pt idx="2">
                  <c:v>2.6548961244678017E-2</c:v>
                </c:pt>
                <c:pt idx="3">
                  <c:v>1.6811368067975323E-2</c:v>
                </c:pt>
                <c:pt idx="4">
                  <c:v>7.2188997537273045E-3</c:v>
                </c:pt>
                <c:pt idx="5">
                  <c:v>2.439023178811156E-2</c:v>
                </c:pt>
                <c:pt idx="6">
                  <c:v>1.9509547148338701E-2</c:v>
                </c:pt>
                <c:pt idx="7">
                  <c:v>9.9360483276251452E-3</c:v>
                </c:pt>
                <c:pt idx="8">
                  <c:v>-2.2457829244030129E-3</c:v>
                </c:pt>
                <c:pt idx="9">
                  <c:v>7.0181140067338511E-3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EA-4A4C-9805-31CA5C1FFFDE}"/>
            </c:ext>
          </c:extLst>
        </c:ser>
        <c:ser>
          <c:idx val="1"/>
          <c:order val="1"/>
          <c:tx>
            <c:strRef>
              <c:f>'Netto driftsresultat kommune'!$B$33</c:f>
              <c:strCache>
                <c:ptCount val="1"/>
                <c:pt idx="0">
                  <c:v>Midlertidige skatteinntekter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'Netto driftsresultat kommune'!$C$31:$L$31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strCache>
            </c:strRef>
          </c:cat>
          <c:val>
            <c:numRef>
              <c:f>'Netto driftsresultat kommune'!$C$33:$L$33</c:f>
              <c:numCache>
                <c:formatCode>0.0\ %</c:formatCode>
                <c:ptCount val="10"/>
                <c:pt idx="0">
                  <c:v>4.3253053144373318E-3</c:v>
                </c:pt>
                <c:pt idx="1">
                  <c:v>1.0116808835646165E-2</c:v>
                </c:pt>
                <c:pt idx="2">
                  <c:v>1.1305776252695229E-2</c:v>
                </c:pt>
                <c:pt idx="3">
                  <c:v>9.1868854499938986E-3</c:v>
                </c:pt>
                <c:pt idx="4">
                  <c:v>1.1558251888871895E-2</c:v>
                </c:pt>
                <c:pt idx="5">
                  <c:v>2.2451767706673613E-3</c:v>
                </c:pt>
                <c:pt idx="6">
                  <c:v>2.3035702080483115E-2</c:v>
                </c:pt>
                <c:pt idx="7">
                  <c:v>2.0406521756145636E-2</c:v>
                </c:pt>
                <c:pt idx="8">
                  <c:v>9.8164217987229355E-3</c:v>
                </c:pt>
                <c:pt idx="9">
                  <c:v>-1.1172831901958178E-2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EA-4A4C-9805-31CA5C1FF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91220448"/>
        <c:axId val="1391221408"/>
      </c:barChart>
      <c:lineChart>
        <c:grouping val="standard"/>
        <c:varyColors val="0"/>
        <c:ser>
          <c:idx val="2"/>
          <c:order val="2"/>
          <c:tx>
            <c:strRef>
              <c:f>'Netto driftsresultat kommune'!$B$34</c:f>
              <c:strCache>
                <c:ptCount val="1"/>
                <c:pt idx="0">
                  <c:v>Anbefalt nivå over tid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'Netto driftsresultat kommune'!$C$31:$L$31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strCache>
            </c:strRef>
          </c:cat>
          <c:val>
            <c:numRef>
              <c:f>'Netto driftsresultat kommune'!$C$34:$L$34</c:f>
              <c:numCache>
                <c:formatCode>0.0\ %</c:formatCode>
                <c:ptCount val="10"/>
                <c:pt idx="0">
                  <c:v>1.7500000000000002E-2</c:v>
                </c:pt>
                <c:pt idx="1">
                  <c:v>1.7500000000000002E-2</c:v>
                </c:pt>
                <c:pt idx="2">
                  <c:v>1.7500000000000002E-2</c:v>
                </c:pt>
                <c:pt idx="3">
                  <c:v>1.7500000000000002E-2</c:v>
                </c:pt>
                <c:pt idx="4">
                  <c:v>1.7500000000000002E-2</c:v>
                </c:pt>
                <c:pt idx="5">
                  <c:v>1.7500000000000002E-2</c:v>
                </c:pt>
                <c:pt idx="6">
                  <c:v>1.7500000000000002E-2</c:v>
                </c:pt>
                <c:pt idx="7">
                  <c:v>1.7500000000000002E-2</c:v>
                </c:pt>
                <c:pt idx="8">
                  <c:v>1.7500000000000002E-2</c:v>
                </c:pt>
                <c:pt idx="9">
                  <c:v>1.7500000000000002E-2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EA-4A4C-9805-31CA5C1FF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1220448"/>
        <c:axId val="1391221408"/>
      </c:lineChart>
      <c:catAx>
        <c:axId val="139122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91221408"/>
        <c:crosses val="autoZero"/>
        <c:auto val="1"/>
        <c:lblAlgn val="ctr"/>
        <c:lblOffset val="100"/>
        <c:noMultiLvlLbl val="0"/>
      </c:catAx>
      <c:valAx>
        <c:axId val="139122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 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9122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/>
              <a:t>Kommunene</a:t>
            </a:r>
            <a:r>
              <a:rPr lang="nb-NO" sz="1600" baseline="0"/>
              <a:t> - r</a:t>
            </a:r>
            <a:r>
              <a:rPr lang="nb-NO" sz="1600"/>
              <a:t>ente- og avdragsutgifter 2015 - 2024 i mrd. kroner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'Renter og avdrag brutto'!$A$20</c:f>
              <c:strCache>
                <c:ptCount val="1"/>
                <c:pt idx="0">
                  <c:v>Avdragsutgifter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'Renter og avdrag brutto'!$B$18:$K$18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strCache>
            </c:strRef>
          </c:cat>
          <c:val>
            <c:numRef>
              <c:f>'Renter og avdrag brutto'!$B$20:$K$20</c:f>
              <c:numCache>
                <c:formatCode>#\ ##0.0</c:formatCode>
                <c:ptCount val="10"/>
                <c:pt idx="0">
                  <c:v>11.984864999999999</c:v>
                </c:pt>
                <c:pt idx="1">
                  <c:v>13.047623</c:v>
                </c:pt>
                <c:pt idx="2">
                  <c:v>13.565272999999999</c:v>
                </c:pt>
                <c:pt idx="3">
                  <c:v>15.87439</c:v>
                </c:pt>
                <c:pt idx="4">
                  <c:v>15.238128</c:v>
                </c:pt>
                <c:pt idx="5">
                  <c:v>18.874876</c:v>
                </c:pt>
                <c:pt idx="6">
                  <c:v>21.793665000000001</c:v>
                </c:pt>
                <c:pt idx="7">
                  <c:v>22.887989999999999</c:v>
                </c:pt>
                <c:pt idx="8">
                  <c:v>25.497631999999999</c:v>
                </c:pt>
                <c:pt idx="9">
                  <c:v>25.822188000000001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AF-4E39-AC28-3CBAEE17DF43}"/>
            </c:ext>
          </c:extLst>
        </c:ser>
        <c:ser>
          <c:idx val="0"/>
          <c:order val="1"/>
          <c:tx>
            <c:strRef>
              <c:f>'Renter og avdrag brutto'!$A$19</c:f>
              <c:strCache>
                <c:ptCount val="1"/>
                <c:pt idx="0">
                  <c:v>Renteutgifter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'Renter og avdrag brutto'!$B$18:$K$18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strCache>
            </c:strRef>
          </c:cat>
          <c:val>
            <c:numRef>
              <c:f>'Renter og avdrag brutto'!$B$19:$K$19</c:f>
              <c:numCache>
                <c:formatCode>#\ ##0.0</c:formatCode>
                <c:ptCount val="10"/>
                <c:pt idx="0">
                  <c:v>9.2355049999999999</c:v>
                </c:pt>
                <c:pt idx="1">
                  <c:v>8.7450580000000002</c:v>
                </c:pt>
                <c:pt idx="2">
                  <c:v>8.4369350000000001</c:v>
                </c:pt>
                <c:pt idx="3">
                  <c:v>8.5142070000000007</c:v>
                </c:pt>
                <c:pt idx="4">
                  <c:v>10.009159</c:v>
                </c:pt>
                <c:pt idx="5">
                  <c:v>10.166278999999999</c:v>
                </c:pt>
                <c:pt idx="6">
                  <c:v>8.5399510000000003</c:v>
                </c:pt>
                <c:pt idx="7">
                  <c:v>13.044015</c:v>
                </c:pt>
                <c:pt idx="8">
                  <c:v>23.328838000000001</c:v>
                </c:pt>
                <c:pt idx="9">
                  <c:v>30.150566999999999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AF-4E39-AC28-3CBAEE17D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82253936"/>
        <c:axId val="1982251056"/>
      </c:barChart>
      <c:scatterChart>
        <c:scatterStyle val="lineMarker"/>
        <c:varyColors val="0"/>
        <c:ser>
          <c:idx val="2"/>
          <c:order val="2"/>
          <c:tx>
            <c:strRef>
              <c:f>'Renter og avdrag brutto'!$A$21</c:f>
              <c:strCache>
                <c:ptCount val="1"/>
                <c:pt idx="0">
                  <c:v>Sum renter og avdrag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'Renter og avdrag brutto'!$B$18:$K$18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strCache>
            </c:strRef>
          </c:xVal>
          <c:yVal>
            <c:numRef>
              <c:f>'Renter og avdrag brutto'!$B$21:$K$21</c:f>
              <c:numCache>
                <c:formatCode>#,##0</c:formatCode>
                <c:ptCount val="10"/>
                <c:pt idx="0">
                  <c:v>21.220369999999999</c:v>
                </c:pt>
                <c:pt idx="1">
                  <c:v>21.792681000000002</c:v>
                </c:pt>
                <c:pt idx="2">
                  <c:v>22.002208</c:v>
                </c:pt>
                <c:pt idx="3">
                  <c:v>24.388597000000001</c:v>
                </c:pt>
                <c:pt idx="4">
                  <c:v>25.247287</c:v>
                </c:pt>
                <c:pt idx="5">
                  <c:v>29.041155</c:v>
                </c:pt>
                <c:pt idx="6">
                  <c:v>30.333615999999999</c:v>
                </c:pt>
                <c:pt idx="7">
                  <c:v>35.932004999999997</c:v>
                </c:pt>
                <c:pt idx="8">
                  <c:v>48.82647</c:v>
                </c:pt>
                <c:pt idx="9">
                  <c:v>55.972754999999999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1AF-4E39-AC28-3CBAEE17D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2253936"/>
        <c:axId val="1982251056"/>
      </c:scatterChart>
      <c:catAx>
        <c:axId val="198225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82251056"/>
        <c:crosses val="autoZero"/>
        <c:auto val="1"/>
        <c:lblAlgn val="ctr"/>
        <c:lblOffset val="100"/>
        <c:noMultiLvlLbl val="0"/>
      </c:catAx>
      <c:valAx>
        <c:axId val="198225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82253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/>
              <a:t>Nominell</a:t>
            </a:r>
            <a:r>
              <a:rPr lang="nb-NO" sz="2400" baseline="0"/>
              <a:t> vekst i oppgavekorrigerte frie inntekter og befolkningsvekst 2025-2026</a:t>
            </a:r>
            <a:endParaRPr lang="nb-NO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'Ark1'!$I$2</c:f>
              <c:strCache>
                <c:ptCount val="1"/>
                <c:pt idx="0">
                  <c:v>pr okt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'Ark1'!$H$3:$H$21</c:f>
              <c:strCache>
                <c:ptCount val="19"/>
                <c:pt idx="0">
                  <c:v>Bærum</c:v>
                </c:pt>
                <c:pt idx="1">
                  <c:v>Asker</c:v>
                </c:pt>
                <c:pt idx="2">
                  <c:v>Lillestrøm</c:v>
                </c:pt>
                <c:pt idx="3">
                  <c:v>Nordre Follo</c:v>
                </c:pt>
                <c:pt idx="4">
                  <c:v>Lørenskog</c:v>
                </c:pt>
                <c:pt idx="5">
                  <c:v>Ullensaker</c:v>
                </c:pt>
                <c:pt idx="6">
                  <c:v>Eidsvoll</c:v>
                </c:pt>
                <c:pt idx="7">
                  <c:v>Drammen</c:v>
                </c:pt>
                <c:pt idx="8">
                  <c:v>Ringerike</c:v>
                </c:pt>
                <c:pt idx="9">
                  <c:v>Lier </c:v>
                </c:pt>
                <c:pt idx="10">
                  <c:v>Kongsberg</c:v>
                </c:pt>
                <c:pt idx="11">
                  <c:v>Fredrikstad</c:v>
                </c:pt>
                <c:pt idx="12">
                  <c:v>Sarpsborg</c:v>
                </c:pt>
                <c:pt idx="13">
                  <c:v>Moss</c:v>
                </c:pt>
                <c:pt idx="14">
                  <c:v>Indre Østfold</c:v>
                </c:pt>
                <c:pt idx="15">
                  <c:v>Halden</c:v>
                </c:pt>
                <c:pt idx="18">
                  <c:v>Oslo</c:v>
                </c:pt>
              </c:strCache>
            </c:strRef>
          </c:cat>
          <c:val>
            <c:numRef>
              <c:f>'Ark1'!$I$3:$I$21</c:f>
              <c:numCache>
                <c:formatCode>0.0\ %</c:formatCode>
                <c:ptCount val="19"/>
                <c:pt idx="0">
                  <c:v>4.5111269588750336E-2</c:v>
                </c:pt>
                <c:pt idx="1">
                  <c:v>6.6304234731037415E-2</c:v>
                </c:pt>
                <c:pt idx="2">
                  <c:v>8.2620831496988512E-2</c:v>
                </c:pt>
                <c:pt idx="3">
                  <c:v>7.4020077477402468E-2</c:v>
                </c:pt>
                <c:pt idx="4">
                  <c:v>0.10974012746267792</c:v>
                </c:pt>
                <c:pt idx="5">
                  <c:v>8.7255991112521913E-2</c:v>
                </c:pt>
                <c:pt idx="6">
                  <c:v>8.8967621297116217E-2</c:v>
                </c:pt>
                <c:pt idx="7">
                  <c:v>8.0767374832088068E-2</c:v>
                </c:pt>
                <c:pt idx="8">
                  <c:v>7.9188481675392719E-2</c:v>
                </c:pt>
                <c:pt idx="9">
                  <c:v>6.8458864426419019E-2</c:v>
                </c:pt>
                <c:pt idx="10">
                  <c:v>8.6929539812870216E-2</c:v>
                </c:pt>
                <c:pt idx="11">
                  <c:v>7.5919491247623538E-2</c:v>
                </c:pt>
                <c:pt idx="12">
                  <c:v>7.7942462497477383E-2</c:v>
                </c:pt>
                <c:pt idx="13">
                  <c:v>6.6769443410770402E-2</c:v>
                </c:pt>
                <c:pt idx="14">
                  <c:v>8.1125592753499731E-2</c:v>
                </c:pt>
                <c:pt idx="15">
                  <c:v>7.1446786807208396E-2</c:v>
                </c:pt>
                <c:pt idx="18">
                  <c:v>4.6514901283687182E-2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E6-4A88-AA45-049BAF81A165}"/>
            </c:ext>
          </c:extLst>
        </c:ser>
        <c:ser>
          <c:idx val="1"/>
          <c:order val="1"/>
          <c:tx>
            <c:strRef>
              <c:f>'Ark1'!$J$2</c:f>
              <c:strCache>
                <c:ptCount val="1"/>
                <c:pt idx="0">
                  <c:v>pr okt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'Ark1'!$H$3:$H$21</c:f>
              <c:strCache>
                <c:ptCount val="19"/>
                <c:pt idx="0">
                  <c:v>Bærum</c:v>
                </c:pt>
                <c:pt idx="1">
                  <c:v>Asker</c:v>
                </c:pt>
                <c:pt idx="2">
                  <c:v>Lillestrøm</c:v>
                </c:pt>
                <c:pt idx="3">
                  <c:v>Nordre Follo</c:v>
                </c:pt>
                <c:pt idx="4">
                  <c:v>Lørenskog</c:v>
                </c:pt>
                <c:pt idx="5">
                  <c:v>Ullensaker</c:v>
                </c:pt>
                <c:pt idx="6">
                  <c:v>Eidsvoll</c:v>
                </c:pt>
                <c:pt idx="7">
                  <c:v>Drammen</c:v>
                </c:pt>
                <c:pt idx="8">
                  <c:v>Ringerike</c:v>
                </c:pt>
                <c:pt idx="9">
                  <c:v>Lier </c:v>
                </c:pt>
                <c:pt idx="10">
                  <c:v>Kongsberg</c:v>
                </c:pt>
                <c:pt idx="11">
                  <c:v>Fredrikstad</c:v>
                </c:pt>
                <c:pt idx="12">
                  <c:v>Sarpsborg</c:v>
                </c:pt>
                <c:pt idx="13">
                  <c:v>Moss</c:v>
                </c:pt>
                <c:pt idx="14">
                  <c:v>Indre Østfold</c:v>
                </c:pt>
                <c:pt idx="15">
                  <c:v>Halden</c:v>
                </c:pt>
                <c:pt idx="18">
                  <c:v>Oslo</c:v>
                </c:pt>
              </c:strCache>
            </c:strRef>
          </c:cat>
          <c:val>
            <c:numRef>
              <c:f>'Ark1'!$J$3:$J$21</c:f>
              <c:numCache>
                <c:formatCode>0.0\ %</c:formatCode>
                <c:ptCount val="19"/>
                <c:pt idx="0">
                  <c:v>2.8810065972440846E-2</c:v>
                </c:pt>
                <c:pt idx="1">
                  <c:v>3.4941553687293236E-2</c:v>
                </c:pt>
                <c:pt idx="2">
                  <c:v>4.7057486289107997E-2</c:v>
                </c:pt>
                <c:pt idx="3">
                  <c:v>4.0642531379908808E-2</c:v>
                </c:pt>
                <c:pt idx="4">
                  <c:v>5.6577634932949206E-2</c:v>
                </c:pt>
                <c:pt idx="5">
                  <c:v>4.3247852835475387E-2</c:v>
                </c:pt>
                <c:pt idx="6">
                  <c:v>5.1556189118555418E-2</c:v>
                </c:pt>
                <c:pt idx="7">
                  <c:v>5.0476625088733407E-2</c:v>
                </c:pt>
                <c:pt idx="8">
                  <c:v>4.7826823688892794E-2</c:v>
                </c:pt>
                <c:pt idx="9">
                  <c:v>4.6486290176139367E-2</c:v>
                </c:pt>
                <c:pt idx="10">
                  <c:v>4.0773415002057112E-2</c:v>
                </c:pt>
                <c:pt idx="11">
                  <c:v>4.408957882682274E-2</c:v>
                </c:pt>
                <c:pt idx="12">
                  <c:v>4.7113918536266564E-2</c:v>
                </c:pt>
                <c:pt idx="13">
                  <c:v>4.0495696360054012E-2</c:v>
                </c:pt>
                <c:pt idx="14">
                  <c:v>4.9622319016375371E-2</c:v>
                </c:pt>
                <c:pt idx="15">
                  <c:v>4.1005946481665001E-2</c:v>
                </c:pt>
                <c:pt idx="18">
                  <c:v>3.5332671116516057E-2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E6-4A88-AA45-049BAF81A165}"/>
            </c:ext>
          </c:extLst>
        </c:ser>
        <c:ser>
          <c:idx val="3"/>
          <c:order val="3"/>
          <c:tx>
            <c:strRef>
              <c:f>'Ark1'!$L$2</c:f>
              <c:strCache>
                <c:ptCount val="1"/>
                <c:pt idx="0">
                  <c:v>Befolkningsvekst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'Ark1'!$H$3:$H$21</c:f>
              <c:strCache>
                <c:ptCount val="19"/>
                <c:pt idx="0">
                  <c:v>Bærum</c:v>
                </c:pt>
                <c:pt idx="1">
                  <c:v>Asker</c:v>
                </c:pt>
                <c:pt idx="2">
                  <c:v>Lillestrøm</c:v>
                </c:pt>
                <c:pt idx="3">
                  <c:v>Nordre Follo</c:v>
                </c:pt>
                <c:pt idx="4">
                  <c:v>Lørenskog</c:v>
                </c:pt>
                <c:pt idx="5">
                  <c:v>Ullensaker</c:v>
                </c:pt>
                <c:pt idx="6">
                  <c:v>Eidsvoll</c:v>
                </c:pt>
                <c:pt idx="7">
                  <c:v>Drammen</c:v>
                </c:pt>
                <c:pt idx="8">
                  <c:v>Ringerike</c:v>
                </c:pt>
                <c:pt idx="9">
                  <c:v>Lier </c:v>
                </c:pt>
                <c:pt idx="10">
                  <c:v>Kongsberg</c:v>
                </c:pt>
                <c:pt idx="11">
                  <c:v>Fredrikstad</c:v>
                </c:pt>
                <c:pt idx="12">
                  <c:v>Sarpsborg</c:v>
                </c:pt>
                <c:pt idx="13">
                  <c:v>Moss</c:v>
                </c:pt>
                <c:pt idx="14">
                  <c:v>Indre Østfold</c:v>
                </c:pt>
                <c:pt idx="15">
                  <c:v>Halden</c:v>
                </c:pt>
                <c:pt idx="18">
                  <c:v>Oslo</c:v>
                </c:pt>
              </c:strCache>
            </c:strRef>
          </c:cat>
          <c:val>
            <c:numRef>
              <c:f>'Ark1'!$L$3:$L$21</c:f>
              <c:numCache>
                <c:formatCode>0.0\ %</c:formatCode>
                <c:ptCount val="19"/>
                <c:pt idx="0">
                  <c:v>4.0000000000000001E-3</c:v>
                </c:pt>
                <c:pt idx="1">
                  <c:v>7.0000000000000001E-3</c:v>
                </c:pt>
                <c:pt idx="2">
                  <c:v>1.7000000000000001E-2</c:v>
                </c:pt>
                <c:pt idx="3">
                  <c:v>1.2E-2</c:v>
                </c:pt>
                <c:pt idx="4">
                  <c:v>2.4E-2</c:v>
                </c:pt>
                <c:pt idx="5">
                  <c:v>1.7999999999999999E-2</c:v>
                </c:pt>
                <c:pt idx="6">
                  <c:v>1.4999999999999999E-2</c:v>
                </c:pt>
                <c:pt idx="7">
                  <c:v>6.0000000000000001E-3</c:v>
                </c:pt>
                <c:pt idx="8">
                  <c:v>5.0000000000000001E-3</c:v>
                </c:pt>
                <c:pt idx="9">
                  <c:v>1.2E-2</c:v>
                </c:pt>
                <c:pt idx="10">
                  <c:v>6.0000000000000001E-3</c:v>
                </c:pt>
                <c:pt idx="11">
                  <c:v>5.0000000000000001E-3</c:v>
                </c:pt>
                <c:pt idx="12">
                  <c:v>8.0000000000000002E-3</c:v>
                </c:pt>
                <c:pt idx="13">
                  <c:v>0.01</c:v>
                </c:pt>
                <c:pt idx="14">
                  <c:v>8.9999999999999993E-3</c:v>
                </c:pt>
                <c:pt idx="15">
                  <c:v>2E-3</c:v>
                </c:pt>
                <c:pt idx="18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E6-4A88-AA45-049BAF81A1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1804384"/>
        <c:axId val="122180582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'Ark1'!$K$2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'Ark1'!$H$3:$H$21</c15:sqref>
                        </c15:formulaRef>
                      </c:ext>
                    </c:extLst>
                    <c:strCache>
                      <c:ptCount val="19"/>
                      <c:pt idx="0">
                        <c:v>Bærum</c:v>
                      </c:pt>
                      <c:pt idx="1">
                        <c:v>Asker</c:v>
                      </c:pt>
                      <c:pt idx="2">
                        <c:v>Lillestrøm</c:v>
                      </c:pt>
                      <c:pt idx="3">
                        <c:v>Nordre Follo</c:v>
                      </c:pt>
                      <c:pt idx="4">
                        <c:v>Lørenskog</c:v>
                      </c:pt>
                      <c:pt idx="5">
                        <c:v>Ullensaker</c:v>
                      </c:pt>
                      <c:pt idx="6">
                        <c:v>Eidsvoll</c:v>
                      </c:pt>
                      <c:pt idx="7">
                        <c:v>Drammen</c:v>
                      </c:pt>
                      <c:pt idx="8">
                        <c:v>Ringerike</c:v>
                      </c:pt>
                      <c:pt idx="9">
                        <c:v>Lier </c:v>
                      </c:pt>
                      <c:pt idx="10">
                        <c:v>Kongsberg</c:v>
                      </c:pt>
                      <c:pt idx="11">
                        <c:v>Fredrikstad</c:v>
                      </c:pt>
                      <c:pt idx="12">
                        <c:v>Sarpsborg</c:v>
                      </c:pt>
                      <c:pt idx="13">
                        <c:v>Moss</c:v>
                      </c:pt>
                      <c:pt idx="14">
                        <c:v>Indre Østfold</c:v>
                      </c:pt>
                      <c:pt idx="15">
                        <c:v>Halden</c:v>
                      </c:pt>
                      <c:pt idx="18">
                        <c:v>Oslo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'Ark1'!$K$3:$K$21</c15:sqref>
                        </c15:formulaRef>
                      </c:ext>
                    </c:extLst>
                    <c:numCache>
                      <c:formatCode>General</c:formatCode>
                      <c:ptCount val="1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A7E6-4A88-AA45-049BAF81A165}"/>
                  </c:ext>
                </c:extLst>
              </c15:ser>
            </c15:filteredBarSeries>
          </c:ext>
        </c:extLst>
      </c:barChart>
      <c:catAx>
        <c:axId val="12218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1805824"/>
        <c:crosses val="autoZero"/>
        <c:auto val="1"/>
        <c:lblAlgn val="ctr"/>
        <c:lblOffset val="100"/>
        <c:noMultiLvlLbl val="0"/>
      </c:catAx>
      <c:valAx>
        <c:axId val="122180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 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1804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0.10229</cdr:x>
      <cdr:y>0.52887</cdr:y>
    </cdr:from>
    <cdr:to>
      <cdr:x>0.98696</cdr:x>
      <cdr:y>0.52887</cdr:y>
    </cdr:to>
    <cdr:cxnSp macro="">
      <cdr:nvCxnSpPr>
        <cdr:cNvPr id="3" name="Rett linje 2">
          <a:extLst xmlns:a="http://schemas.openxmlformats.org/drawingml/2006/main">
            <a:ext uri="{FF2B5EF4-FFF2-40B4-BE49-F238E27FC236}">
              <a16:creationId xmlns:a16="http://schemas.microsoft.com/office/drawing/2014/main" id="{BB4B20FE-BF40-ABC5-2067-1F12B2F0D127}"/>
            </a:ext>
          </a:extLst>
        </cdr:cNvPr>
        <cdr:cNvCxnSpPr/>
      </cdr:nvCxnSpPr>
      <cdr:spPr>
        <a:xfrm xmlns:a="http://schemas.openxmlformats.org/drawingml/2006/main">
          <a:off x="902543" y="2789931"/>
          <a:ext cx="780553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6778F-9D10-D546-AD42-60AA27D9D64A}" type="datetimeFigureOut">
              <a:t>29.10.2025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5C552-36E2-FE4A-8959-3A7D73BFBA2A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089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87B1A-E018-9140-85DB-7F1A8A38AAEE}" type="datetimeFigureOut">
              <a:rPr lang="nb-NO" smtClean="0"/>
              <a:t>29.10.2025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36332-7825-CC4C-A5F0-67C79CB2EC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9844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436332-7825-CC4C-A5F0-67C79CB2EC7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198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E85C3-F6CF-8EF9-7135-750DDA6CB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F0B5B9E0-3358-E9BB-FA38-FFD56D835F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DEC426F0-7523-C4BE-1551-0DDFC31BF2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>
              <a:spcAft>
                <a:spcPts val="1200"/>
              </a:spcAft>
            </a:pPr>
            <a:r>
              <a:rPr lang="nb-N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Kommunene, som andre, har vært gjennom en tid med stigende renteutgifter. For mange spiser dette stadig større andel av kaka. Dette er spesielt uheldig for kommuner med høy gjeld. </a:t>
            </a:r>
          </a:p>
          <a:p>
            <a:pPr marL="0" algn="l" defTabSz="914400" rtl="0" eaLnBrk="1" latinLnBrk="0" hangingPunct="1">
              <a:spcAft>
                <a:spcPts val="1200"/>
              </a:spcAft>
            </a:pPr>
            <a:r>
              <a:rPr lang="nb-N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Men, mange kommuner har også gode finansavkastninger etter flere gode år. </a:t>
            </a:r>
          </a:p>
          <a:p>
            <a:pPr marL="0" algn="l" defTabSz="914400" rtl="0" eaLnBrk="1" latinLnBrk="0" hangingPunct="1">
              <a:spcAft>
                <a:spcPts val="1200"/>
              </a:spcAft>
            </a:pPr>
            <a:endParaRPr lang="nb-NO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algn="l" defTabSz="914400" rtl="0" eaLnBrk="1" latinLnBrk="0" hangingPunct="1">
              <a:spcAft>
                <a:spcPts val="1200"/>
              </a:spcAft>
            </a:pPr>
            <a:r>
              <a:rPr lang="nb-N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 ser at brutto driftsresultat har vært nokså stabilt, så økte rentekostnader går rett på bunnlinjen, går på bekostning på overføring til disposisjonsfond/egenfinansiering til investering eller blitt dekket opp av gode finansavkastninger. </a:t>
            </a:r>
          </a:p>
          <a:p>
            <a:pPr marL="0" algn="l" defTabSz="914400" rtl="0" eaLnBrk="1" latinLnBrk="0" hangingPunct="1">
              <a:spcAft>
                <a:spcPts val="1200"/>
              </a:spcAft>
            </a:pPr>
            <a:endParaRPr lang="nb-NO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algn="l" defTabSz="914400" rtl="0" eaLnBrk="1" latinLnBrk="0" hangingPunct="1">
              <a:spcAft>
                <a:spcPts val="1200"/>
              </a:spcAft>
            </a:pPr>
            <a:r>
              <a:rPr lang="nb-N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Renteutgiftene har siden 2015 mer enn tre-doblet seg og er spesielt store i 2023 og 2024, mens avdrag har doblet seg, noe som også tyder på at gjelden har økt. </a:t>
            </a:r>
          </a:p>
          <a:p>
            <a:pPr marL="0" algn="l" defTabSz="914400" rtl="0" eaLnBrk="1" latinLnBrk="0" hangingPunct="1">
              <a:spcAft>
                <a:spcPts val="1200"/>
              </a:spcAft>
            </a:pPr>
            <a:endParaRPr lang="nb-NO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algn="l" defTabSz="914400" rtl="0" eaLnBrk="1" latinLnBrk="0" hangingPunct="1">
              <a:spcAft>
                <a:spcPts val="1200"/>
              </a:spcAft>
            </a:pPr>
            <a:r>
              <a:rPr lang="nb-N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KS er bekymret for kommunene med høy gjeld.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AC34893-1E0F-53B1-E122-7598370A37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436332-7825-CC4C-A5F0-67C79CB2EC7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90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Fredrikstad 2024: Netto driftsresultat inkl. bundne driftsavsetninger : - 2,3 pst</a:t>
            </a:r>
          </a:p>
          <a:p>
            <a:r>
              <a:rPr lang="nb-NO" dirty="0"/>
              <a:t>Netto gjeldsgrad </a:t>
            </a:r>
            <a:r>
              <a:rPr lang="nb-NO" dirty="0" err="1"/>
              <a:t>korr</a:t>
            </a:r>
            <a:r>
              <a:rPr lang="nb-NO" dirty="0"/>
              <a:t>. For ubundne investeringsfond: 87,1 pst</a:t>
            </a:r>
          </a:p>
          <a:p>
            <a:r>
              <a:rPr lang="nb-NO" dirty="0" err="1"/>
              <a:t>Disp.fond</a:t>
            </a:r>
            <a:r>
              <a:rPr lang="nb-NO" dirty="0"/>
              <a:t> inkl. regnskapsmessig mer/</a:t>
            </a:r>
            <a:r>
              <a:rPr lang="nb-NO" dirty="0" err="1"/>
              <a:t>mindreforbruk</a:t>
            </a:r>
            <a:r>
              <a:rPr lang="nb-NO" dirty="0"/>
              <a:t>: 6,1 pst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36332-7825-CC4C-A5F0-67C79CB2EC7A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2071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Fredrikstad: Netto driftsresultat – 99 </a:t>
            </a:r>
            <a:r>
              <a:rPr lang="nb-NO" dirty="0" err="1"/>
              <a:t>mill</a:t>
            </a:r>
            <a:r>
              <a:rPr lang="nb-NO" dirty="0"/>
              <a:t> 2024, prognose:  + 46 </a:t>
            </a:r>
            <a:r>
              <a:rPr lang="nb-NO" dirty="0" err="1"/>
              <a:t>mill</a:t>
            </a:r>
            <a:r>
              <a:rPr lang="nb-NO" dirty="0"/>
              <a:t> 2025 </a:t>
            </a:r>
          </a:p>
          <a:p>
            <a:r>
              <a:rPr lang="nb-NO" dirty="0"/>
              <a:t>- helse/omsorg: 72 </a:t>
            </a:r>
            <a:r>
              <a:rPr lang="nb-NO" dirty="0" err="1"/>
              <a:t>mill</a:t>
            </a:r>
            <a:r>
              <a:rPr lang="nb-NO" dirty="0"/>
              <a:t> merforbruk (60 </a:t>
            </a:r>
            <a:r>
              <a:rPr lang="nb-NO" dirty="0" err="1"/>
              <a:t>mill</a:t>
            </a:r>
            <a:r>
              <a:rPr lang="nb-NO" dirty="0"/>
              <a:t> innsparingstiltak) </a:t>
            </a:r>
          </a:p>
          <a:p>
            <a:endParaRPr lang="nb-NO" dirty="0"/>
          </a:p>
          <a:p>
            <a:r>
              <a:rPr lang="nb-NO" dirty="0"/>
              <a:t>- På tross av stor innsats for å realisere effekt av omstilling – krevende å få full effekt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36332-7825-CC4C-A5F0-67C79CB2EC7A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9858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36332-7825-CC4C-A5F0-67C79CB2EC7A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0324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36332-7825-CC4C-A5F0-67C79CB2EC7A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2537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FF89E-ED2D-6AAA-52B4-47B478C1E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78710063-19CA-F511-220F-C6CC963EEF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D1938BED-7125-C6C4-014A-1BFB081962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977C6F1-1BA1-2E3B-766B-5B5D46CEFA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36332-7825-CC4C-A5F0-67C79CB2EC7A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5332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36332-7825-CC4C-A5F0-67C79CB2EC7A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6397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33782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0" name="Rektangel 9"/>
          <p:cNvSpPr/>
          <p:nvPr userDrawn="1"/>
        </p:nvSpPr>
        <p:spPr>
          <a:xfrm>
            <a:off x="10244667" y="5911850"/>
            <a:ext cx="1701800" cy="81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Title 19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9915291" cy="466880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Subtitle 20"/>
          <p:cNvSpPr>
            <a:spLocks noGrp="1"/>
          </p:cNvSpPr>
          <p:nvPr>
            <p:ph type="subTitle" idx="1"/>
          </p:nvPr>
        </p:nvSpPr>
        <p:spPr>
          <a:xfrm>
            <a:off x="664227" y="2822895"/>
            <a:ext cx="8534400" cy="51619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3" name="Bilde 12" descr="ks_hovedlogo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14" name="Bilde 13" descr="KS taglin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38" y="6159500"/>
            <a:ext cx="3137662" cy="2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29.10.2025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2439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29.10.2025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225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29.10.2025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5499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493466" cy="106692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6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78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8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151487" cy="123055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6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5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BCCF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6756851" cy="1134305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600">
                <a:solidFill>
                  <a:srgbClr val="001A58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8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363546"/>
            <a:ext cx="10972800" cy="11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29.10.2025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495660"/>
            <a:ext cx="10972800" cy="441425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402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- lys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480D048-D9E0-7447-AC67-79F0EF52E519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E3E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363546"/>
            <a:ext cx="10972800" cy="11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29.10.2025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495660"/>
            <a:ext cx="10972800" cy="441425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2" name="Bilde 11" descr="ks_hovedlogo_rgb.png">
            <a:extLst>
              <a:ext uri="{FF2B5EF4-FFF2-40B4-BE49-F238E27FC236}">
                <a16:creationId xmlns:a16="http://schemas.microsoft.com/office/drawing/2014/main" id="{46A0EEB7-D820-334D-B25B-E9ABF0D7B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4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-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480D048-D9E0-7447-AC67-79F0EF52E519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696774"/>
            <a:ext cx="5343939" cy="913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29.10.2025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759226"/>
            <a:ext cx="5343938" cy="415068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2" name="Bilde 11" descr="ks_hovedlogo_rgb.png">
            <a:extLst>
              <a:ext uri="{FF2B5EF4-FFF2-40B4-BE49-F238E27FC236}">
                <a16:creationId xmlns:a16="http://schemas.microsoft.com/office/drawing/2014/main" id="{46A0EEB7-D820-334D-B25B-E9ABF0D7B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8775785-5BFF-6D40-A053-A80A0C6E54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0"/>
            <a:ext cx="6096000" cy="6858000"/>
          </a:xfrm>
          <a:solidFill>
            <a:srgbClr val="E3ECED"/>
          </a:solidFill>
        </p:spPr>
        <p:txBody>
          <a:bodyPr/>
          <a:lstStyle/>
          <a:p>
            <a:r>
              <a:rPr lang="nb-NO" dirty="0"/>
              <a:t>Klikk for å sette inn bilde</a:t>
            </a:r>
          </a:p>
        </p:txBody>
      </p:sp>
    </p:spTree>
    <p:extLst>
      <p:ext uri="{BB962C8B-B14F-4D97-AF65-F5344CB8AC3E}">
        <p14:creationId xmlns:p14="http://schemas.microsoft.com/office/powerpoint/2010/main" val="232815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-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456845" y="548535"/>
            <a:ext cx="5343939" cy="1172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29.10.2025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456846" y="1759226"/>
            <a:ext cx="5343938" cy="415068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2" name="Bilde 11" descr="ks_hovedlogo_rgb.png">
            <a:extLst>
              <a:ext uri="{FF2B5EF4-FFF2-40B4-BE49-F238E27FC236}">
                <a16:creationId xmlns:a16="http://schemas.microsoft.com/office/drawing/2014/main" id="{46A0EEB7-D820-334D-B25B-E9ABF0D7B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8775785-5BFF-6D40-A053-A80A0C6E54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6096000" cy="6858000"/>
          </a:xfrm>
          <a:solidFill>
            <a:srgbClr val="E3ECED"/>
          </a:solidFill>
        </p:spPr>
        <p:txBody>
          <a:bodyPr/>
          <a:lstStyle/>
          <a:p>
            <a:r>
              <a:rPr lang="nb-NO" dirty="0"/>
              <a:t>Klikk for å sette inn bilde</a:t>
            </a:r>
          </a:p>
        </p:txBody>
      </p:sp>
    </p:spTree>
    <p:extLst>
      <p:ext uri="{BB962C8B-B14F-4D97-AF65-F5344CB8AC3E}">
        <p14:creationId xmlns:p14="http://schemas.microsoft.com/office/powerpoint/2010/main" val="41254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- bilde høyre - blå bakgrunn tekst">
    <p:bg>
      <p:bgPr>
        <a:solidFill>
          <a:srgbClr val="E3E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696774"/>
            <a:ext cx="5343939" cy="913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29.10.2025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759226"/>
            <a:ext cx="5343938" cy="415068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2" name="Bilde 11" descr="ks_hovedlogo_rgb.png">
            <a:extLst>
              <a:ext uri="{FF2B5EF4-FFF2-40B4-BE49-F238E27FC236}">
                <a16:creationId xmlns:a16="http://schemas.microsoft.com/office/drawing/2014/main" id="{46A0EEB7-D820-334D-B25B-E9ABF0D7B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8775785-5BFF-6D40-A053-A80A0C6E54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0"/>
            <a:ext cx="6096000" cy="6858000"/>
          </a:xfrm>
          <a:solidFill>
            <a:schemeClr val="bg1"/>
          </a:solidFill>
        </p:spPr>
        <p:txBody>
          <a:bodyPr/>
          <a:lstStyle/>
          <a:p>
            <a:r>
              <a:rPr lang="nb-NO" dirty="0"/>
              <a:t>Klikk for å sette inn bilde</a:t>
            </a:r>
          </a:p>
        </p:txBody>
      </p:sp>
    </p:spTree>
    <p:extLst>
      <p:ext uri="{BB962C8B-B14F-4D97-AF65-F5344CB8AC3E}">
        <p14:creationId xmlns:p14="http://schemas.microsoft.com/office/powerpoint/2010/main" val="299853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- bilde venstre - blå bakgrunn">
    <p:bg>
      <p:bgPr>
        <a:solidFill>
          <a:srgbClr val="E3E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456845" y="548535"/>
            <a:ext cx="5343939" cy="1172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29.10.2025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456846" y="1759226"/>
            <a:ext cx="5343938" cy="415068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2" name="Bilde 11" descr="ks_hovedlogo_rgb.png">
            <a:extLst>
              <a:ext uri="{FF2B5EF4-FFF2-40B4-BE49-F238E27FC236}">
                <a16:creationId xmlns:a16="http://schemas.microsoft.com/office/drawing/2014/main" id="{46A0EEB7-D820-334D-B25B-E9ABF0D7B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8775785-5BFF-6D40-A053-A80A0C6E54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6096000" cy="6858000"/>
          </a:xfrm>
          <a:solidFill>
            <a:schemeClr val="bg1"/>
          </a:solidFill>
        </p:spPr>
        <p:txBody>
          <a:bodyPr/>
          <a:lstStyle/>
          <a:p>
            <a:r>
              <a:rPr lang="nb-NO" dirty="0"/>
              <a:t>Klikk for å sette inn bilde</a:t>
            </a:r>
          </a:p>
        </p:txBody>
      </p:sp>
    </p:spTree>
    <p:extLst>
      <p:ext uri="{BB962C8B-B14F-4D97-AF65-F5344CB8AC3E}">
        <p14:creationId xmlns:p14="http://schemas.microsoft.com/office/powerpoint/2010/main" val="89296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sempel -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480D048-D9E0-7447-AC67-79F0EF52E519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E3E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696774"/>
            <a:ext cx="5343939" cy="913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29.10.2025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759226"/>
            <a:ext cx="5343938" cy="415068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2" name="Bilde 11" descr="ks_hovedlogo_rgb.png">
            <a:extLst>
              <a:ext uri="{FF2B5EF4-FFF2-40B4-BE49-F238E27FC236}">
                <a16:creationId xmlns:a16="http://schemas.microsoft.com/office/drawing/2014/main" id="{46A0EEB7-D820-334D-B25B-E9ABF0D7B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8775785-5BFF-6D40-A053-A80A0C6E54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0"/>
            <a:ext cx="6096000" cy="6858000"/>
          </a:xfrm>
          <a:solidFill>
            <a:schemeClr val="bg1"/>
          </a:solidFill>
        </p:spPr>
        <p:txBody>
          <a:bodyPr/>
          <a:lstStyle/>
          <a:p>
            <a:r>
              <a:rPr lang="nb-NO" dirty="0"/>
              <a:t>Klikk for å sette inn bilde</a:t>
            </a:r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559ADE44-D286-4C48-AF6F-703878012833}"/>
              </a:ext>
            </a:extLst>
          </p:cNvPr>
          <p:cNvSpPr txBox="1">
            <a:spLocks/>
          </p:cNvSpPr>
          <p:nvPr userDrawn="1"/>
        </p:nvSpPr>
        <p:spPr>
          <a:xfrm>
            <a:off x="1124619" y="319087"/>
            <a:ext cx="4780794" cy="377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104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800" dirty="0"/>
              <a:t>EKSEMPEL</a:t>
            </a:r>
          </a:p>
        </p:txBody>
      </p:sp>
      <p:pic>
        <p:nvPicPr>
          <p:cNvPr id="5" name="Bilde 4" descr="Et bilde som inneholder lys, tegning&#10;&#10;Automatisk generert beskrivelse">
            <a:extLst>
              <a:ext uri="{FF2B5EF4-FFF2-40B4-BE49-F238E27FC236}">
                <a16:creationId xmlns:a16="http://schemas.microsoft.com/office/drawing/2014/main" id="{BDAA196A-661F-1943-8354-6DA556F118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66" y="319087"/>
            <a:ext cx="335213" cy="3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02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sempel -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480D048-D9E0-7447-AC67-79F0EF52E519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E3E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456845" y="548535"/>
            <a:ext cx="5343939" cy="1172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29.10.2025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456846" y="1759226"/>
            <a:ext cx="5343938" cy="415068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2" name="Bilde 11" descr="ks_hovedlogo_rgb.png">
            <a:extLst>
              <a:ext uri="{FF2B5EF4-FFF2-40B4-BE49-F238E27FC236}">
                <a16:creationId xmlns:a16="http://schemas.microsoft.com/office/drawing/2014/main" id="{46A0EEB7-D820-334D-B25B-E9ABF0D7B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8775785-5BFF-6D40-A053-A80A0C6E54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6096000" cy="6858000"/>
          </a:xfrm>
          <a:solidFill>
            <a:schemeClr val="bg1"/>
          </a:solidFill>
        </p:spPr>
        <p:txBody>
          <a:bodyPr/>
          <a:lstStyle/>
          <a:p>
            <a:r>
              <a:rPr lang="nb-NO" dirty="0"/>
              <a:t>Klikk for å sette inn bilde</a:t>
            </a:r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76465E12-734C-3245-9C95-4F8EED55FA64}"/>
              </a:ext>
            </a:extLst>
          </p:cNvPr>
          <p:cNvSpPr txBox="1">
            <a:spLocks/>
          </p:cNvSpPr>
          <p:nvPr userDrawn="1"/>
        </p:nvSpPr>
        <p:spPr>
          <a:xfrm>
            <a:off x="6945848" y="319087"/>
            <a:ext cx="4780794" cy="377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104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800" dirty="0"/>
              <a:t>EKSEMPEL</a:t>
            </a:r>
          </a:p>
        </p:txBody>
      </p:sp>
      <p:pic>
        <p:nvPicPr>
          <p:cNvPr id="15" name="Bilde 14" descr="Et bilde som inneholder lys, tegning&#10;&#10;Automatisk generert beskrivelse">
            <a:extLst>
              <a:ext uri="{FF2B5EF4-FFF2-40B4-BE49-F238E27FC236}">
                <a16:creationId xmlns:a16="http://schemas.microsoft.com/office/drawing/2014/main" id="{D19E0E4C-2FD0-EE4A-8162-DFCEE973FC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4795" y="319087"/>
            <a:ext cx="335213" cy="3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3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36659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48091"/>
            <a:ext cx="10972800" cy="4323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29.10.2025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pic>
        <p:nvPicPr>
          <p:cNvPr id="8" name="Bilde 7" descr="ks_hovedlogo_rgb.png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11" r:id="rId3"/>
    <p:sldLayoutId id="2147483714" r:id="rId4"/>
    <p:sldLayoutId id="2147483715" r:id="rId5"/>
    <p:sldLayoutId id="2147483716" r:id="rId6"/>
    <p:sldLayoutId id="2147483717" r:id="rId7"/>
    <p:sldLayoutId id="2147483712" r:id="rId8"/>
    <p:sldLayoutId id="2147483713" r:id="rId9"/>
    <p:sldLayoutId id="2147483701" r:id="rId10"/>
    <p:sldLayoutId id="2147483703" r:id="rId11"/>
    <p:sldLayoutId id="2147483704" r:id="rId12"/>
    <p:sldLayoutId id="2147483649" r:id="rId13"/>
    <p:sldLayoutId id="2147483709" r:id="rId14"/>
    <p:sldLayoutId id="2147483710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1A5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rgbClr val="001A58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rgbClr val="001A58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rgbClr val="001A58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rgbClr val="001A5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600" kern="1200">
          <a:solidFill>
            <a:srgbClr val="001A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ctrTitle"/>
          </p:nvPr>
        </p:nvSpPr>
        <p:spPr>
          <a:xfrm>
            <a:off x="664227" y="2072164"/>
            <a:ext cx="9915291" cy="1140427"/>
          </a:xfrm>
        </p:spPr>
        <p:txBody>
          <a:bodyPr/>
          <a:lstStyle/>
          <a:p>
            <a:r>
              <a:rPr lang="nb-NO" dirty="0"/>
              <a:t>Et blikk på kommuneøkonomien i 2026 og videre</a:t>
            </a:r>
          </a:p>
        </p:txBody>
      </p:sp>
      <p:sp>
        <p:nvSpPr>
          <p:cNvPr id="7" name="Undertittel 6"/>
          <p:cNvSpPr>
            <a:spLocks noGrp="1"/>
          </p:cNvSpPr>
          <p:nvPr>
            <p:ph type="subTitle" idx="1"/>
          </p:nvPr>
        </p:nvSpPr>
        <p:spPr>
          <a:xfrm>
            <a:off x="6579278" y="5574926"/>
            <a:ext cx="4282686" cy="475109"/>
          </a:xfrm>
        </p:spPr>
        <p:txBody>
          <a:bodyPr>
            <a:noAutofit/>
          </a:bodyPr>
          <a:lstStyle/>
          <a:p>
            <a:r>
              <a:rPr lang="nb-NO" sz="2800" i="1" dirty="0">
                <a:solidFill>
                  <a:srgbClr val="001046"/>
                </a:solidFill>
              </a:rPr>
              <a:t>«En selvstendig, effektiv og</a:t>
            </a:r>
          </a:p>
        </p:txBody>
      </p:sp>
      <p:sp>
        <p:nvSpPr>
          <p:cNvPr id="4" name="Undertittel 6"/>
          <p:cNvSpPr txBox="1">
            <a:spLocks/>
          </p:cNvSpPr>
          <p:nvPr/>
        </p:nvSpPr>
        <p:spPr>
          <a:xfrm>
            <a:off x="7154630" y="5930114"/>
            <a:ext cx="5284509" cy="541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6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800" i="1" dirty="0">
                <a:solidFill>
                  <a:srgbClr val="001046"/>
                </a:solidFill>
              </a:rPr>
              <a:t>nyskapende kommunesektor»</a:t>
            </a:r>
          </a:p>
        </p:txBody>
      </p:sp>
      <p:sp>
        <p:nvSpPr>
          <p:cNvPr id="2" name="Tittel 5">
            <a:extLst>
              <a:ext uri="{FF2B5EF4-FFF2-40B4-BE49-F238E27FC236}">
                <a16:creationId xmlns:a16="http://schemas.microsoft.com/office/drawing/2014/main" id="{023FDDD9-DB4C-C683-CA0F-EF0D43B74E1F}"/>
              </a:ext>
            </a:extLst>
          </p:cNvPr>
          <p:cNvSpPr txBox="1">
            <a:spLocks/>
          </p:cNvSpPr>
          <p:nvPr/>
        </p:nvSpPr>
        <p:spPr>
          <a:xfrm>
            <a:off x="664226" y="2997565"/>
            <a:ext cx="9915291" cy="1140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 dirty="0"/>
              <a:t>Helge Eide, </a:t>
            </a:r>
            <a:r>
              <a:rPr lang="nb-NO" sz="2800" dirty="0" err="1"/>
              <a:t>Budsjettframleggelse</a:t>
            </a:r>
            <a:r>
              <a:rPr lang="nb-NO" sz="2800" dirty="0"/>
              <a:t>, Fredrikstad bystyre 30. oktober 2025</a:t>
            </a:r>
          </a:p>
        </p:txBody>
      </p:sp>
    </p:spTree>
    <p:extLst>
      <p:ext uri="{BB962C8B-B14F-4D97-AF65-F5344CB8AC3E}">
        <p14:creationId xmlns:p14="http://schemas.microsoft.com/office/powerpoint/2010/main" val="2953483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ED3BC5-4C45-6F3A-2715-C17AB28ED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10056782" cy="1134305"/>
          </a:xfrm>
        </p:spPr>
        <p:txBody>
          <a:bodyPr/>
          <a:lstStyle/>
          <a:p>
            <a:r>
              <a:rPr lang="nb-NO" dirty="0"/>
              <a:t>Kommuneøkonomien i 2026 – opplegg i stats- og nasjonalbudsjettet</a:t>
            </a:r>
          </a:p>
        </p:txBody>
      </p:sp>
    </p:spTree>
    <p:extLst>
      <p:ext uri="{BB962C8B-B14F-4D97-AF65-F5344CB8AC3E}">
        <p14:creationId xmlns:p14="http://schemas.microsoft.com/office/powerpoint/2010/main" val="3487770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D5F5B6-D1B3-890F-D051-B7D7370D7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 stor er anslått inntektsvekst 2026? (kommunene)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486B10E-4672-E2AD-C678-E5A10174BDAA}"/>
              </a:ext>
            </a:extLst>
          </p:cNvPr>
          <p:cNvGraphicFramePr>
            <a:graphicFrameLocks/>
          </p:cNvGraphicFramePr>
          <p:nvPr/>
        </p:nvGraphicFramePr>
        <p:xfrm>
          <a:off x="850231" y="1219200"/>
          <a:ext cx="8823157" cy="5275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501EFA57-7545-69F6-C3F0-E133F3083D7D}"/>
              </a:ext>
            </a:extLst>
          </p:cNvPr>
          <p:cNvSpPr txBox="1"/>
          <p:nvPr/>
        </p:nvSpPr>
        <p:spPr>
          <a:xfrm>
            <a:off x="8322365" y="581770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Kilder: KDD, SSB,KS</a:t>
            </a:r>
          </a:p>
        </p:txBody>
      </p:sp>
    </p:spTree>
    <p:extLst>
      <p:ext uri="{BB962C8B-B14F-4D97-AF65-F5344CB8AC3E}">
        <p14:creationId xmlns:p14="http://schemas.microsoft.com/office/powerpoint/2010/main" val="82674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DD9CAB-2CC6-00C0-95BE-72E1D16C3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11010938" cy="1134305"/>
          </a:xfrm>
        </p:spPr>
        <p:txBody>
          <a:bodyPr/>
          <a:lstStyle/>
          <a:p>
            <a:r>
              <a:rPr lang="nb-NO" dirty="0"/>
              <a:t>Kommuneøkonomien i handlingsprogramperioden – drahjelp fra sentrale myndigheter? </a:t>
            </a:r>
          </a:p>
        </p:txBody>
      </p:sp>
    </p:spTree>
    <p:extLst>
      <p:ext uri="{BB962C8B-B14F-4D97-AF65-F5344CB8AC3E}">
        <p14:creationId xmlns:p14="http://schemas.microsoft.com/office/powerpoint/2010/main" val="3628607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3B5825A2-85D9-D946-BE91-E3DEAFC1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6591"/>
            <a:ext cx="10972800" cy="1143000"/>
          </a:xfrm>
        </p:spPr>
        <p:txBody>
          <a:bodyPr anchor="ctr">
            <a:normAutofit/>
          </a:bodyPr>
          <a:lstStyle/>
          <a:p>
            <a:r>
              <a:rPr lang="nb-NO" dirty="0"/>
              <a:t>Perspektiver for kommuneøkonomien etter 2026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17D986B-BB06-B3DF-D543-5895728FA6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Mer </a:t>
            </a:r>
            <a:r>
              <a:rPr lang="en-US" dirty="0" err="1"/>
              <a:t>krevende</a:t>
            </a:r>
            <a:r>
              <a:rPr lang="en-US" dirty="0"/>
              <a:t> (</a:t>
            </a:r>
            <a:r>
              <a:rPr lang="en-US" dirty="0" err="1"/>
              <a:t>innenfor</a:t>
            </a:r>
            <a:r>
              <a:rPr lang="en-US" dirty="0"/>
              <a:t> </a:t>
            </a:r>
            <a:r>
              <a:rPr lang="en-US" dirty="0" err="1"/>
              <a:t>handlingsregelen</a:t>
            </a:r>
            <a:r>
              <a:rPr lang="en-US" dirty="0"/>
              <a:t>) å </a:t>
            </a:r>
            <a:r>
              <a:rPr lang="en-US" dirty="0" err="1"/>
              <a:t>finne</a:t>
            </a:r>
            <a:r>
              <a:rPr lang="en-US" dirty="0"/>
              <a:t> rom for alle nye </a:t>
            </a:r>
            <a:r>
              <a:rPr lang="en-US" dirty="0" err="1"/>
              <a:t>satsinger</a:t>
            </a:r>
            <a:r>
              <a:rPr lang="en-US" dirty="0"/>
              <a:t> i </a:t>
            </a:r>
            <a:r>
              <a:rPr lang="en-US" dirty="0" err="1"/>
              <a:t>statsbudsjettene</a:t>
            </a:r>
            <a:r>
              <a:rPr lang="en-US" dirty="0"/>
              <a:t> </a:t>
            </a:r>
            <a:r>
              <a:rPr lang="en-US" dirty="0" err="1"/>
              <a:t>framover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Handlingsrom</a:t>
            </a:r>
            <a:r>
              <a:rPr lang="en-US" dirty="0"/>
              <a:t> i </a:t>
            </a:r>
            <a:r>
              <a:rPr lang="en-US" dirty="0" err="1"/>
              <a:t>kommuneoppleggene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over </a:t>
            </a:r>
            <a:r>
              <a:rPr lang="en-US" dirty="0" err="1"/>
              <a:t>demografi</a:t>
            </a:r>
            <a:r>
              <a:rPr lang="en-US" dirty="0"/>
              <a:t>/</a:t>
            </a:r>
            <a:r>
              <a:rPr lang="en-US" dirty="0" err="1"/>
              <a:t>pensjon</a:t>
            </a:r>
            <a:r>
              <a:rPr lang="en-US" dirty="0"/>
              <a:t> 2025 og 2026:</a:t>
            </a:r>
          </a:p>
          <a:p>
            <a:pPr lvl="1"/>
            <a:r>
              <a:rPr lang="en-US" dirty="0"/>
              <a:t>2025: 10,5 </a:t>
            </a:r>
            <a:r>
              <a:rPr lang="en-US" dirty="0" err="1"/>
              <a:t>mrd</a:t>
            </a:r>
            <a:endParaRPr lang="en-US" dirty="0"/>
          </a:p>
          <a:p>
            <a:pPr lvl="1"/>
            <a:r>
              <a:rPr lang="en-US" dirty="0"/>
              <a:t>2026: 1,3 </a:t>
            </a:r>
            <a:r>
              <a:rPr lang="en-US" dirty="0" err="1"/>
              <a:t>mrd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lassholder for bilde 2">
            <a:extLst>
              <a:ext uri="{FF2B5EF4-FFF2-40B4-BE49-F238E27FC236}">
                <a16:creationId xmlns:a16="http://schemas.microsoft.com/office/drawing/2014/main" id="{BA743FD6-876C-45CB-3EE9-1E6570DFF0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6197600" y="2113122"/>
            <a:ext cx="5384800" cy="3500120"/>
          </a:xfrm>
          <a:prstGeom prst="rect">
            <a:avLst/>
          </a:prstGeom>
          <a:noFill/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4C7A17A3-5B86-B24A-5529-EFA41CF92C93}"/>
              </a:ext>
            </a:extLst>
          </p:cNvPr>
          <p:cNvSpPr txBox="1"/>
          <p:nvPr/>
        </p:nvSpPr>
        <p:spPr>
          <a:xfrm>
            <a:off x="6197600" y="5875867"/>
            <a:ext cx="4047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Kilde: Statsbudsjettet 2026</a:t>
            </a:r>
          </a:p>
        </p:txBody>
      </p:sp>
    </p:spTree>
    <p:extLst>
      <p:ext uri="{BB962C8B-B14F-4D97-AF65-F5344CB8AC3E}">
        <p14:creationId xmlns:p14="http://schemas.microsoft.com/office/powerpoint/2010/main" val="2294310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6EB16-922C-F33C-5450-5C08D619B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8946BF-58F5-AB74-6BC1-15FD3408D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Perspektiver for bruk av arbeidskraft i kommunesektoren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29C7CE6-31BD-5DC7-2CD0-7AD504C9F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05" y="2806344"/>
            <a:ext cx="3629372" cy="2881268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E5F7D4EA-C03F-7DAD-47B1-385780AD8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262558"/>
            <a:ext cx="3572566" cy="396884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CB38AEBA-77AB-862C-FCDF-293666DF8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905" y="2262558"/>
            <a:ext cx="6842544" cy="3968840"/>
          </a:xfrm>
          <a:prstGeom prst="rect">
            <a:avLst/>
          </a:prstGeom>
        </p:spPr>
      </p:pic>
      <p:graphicFrame>
        <p:nvGraphicFramePr>
          <p:cNvPr id="12" name="Tabell 11">
            <a:extLst>
              <a:ext uri="{FF2B5EF4-FFF2-40B4-BE49-F238E27FC236}">
                <a16:creationId xmlns:a16="http://schemas.microsoft.com/office/drawing/2014/main" id="{16DEE158-4D83-D9DC-7139-9E7C42F98636}"/>
              </a:ext>
            </a:extLst>
          </p:cNvPr>
          <p:cNvGraphicFramePr>
            <a:graphicFrameLocks noGrp="1"/>
          </p:cNvGraphicFramePr>
          <p:nvPr/>
        </p:nvGraphicFramePr>
        <p:xfrm>
          <a:off x="7620001" y="2398643"/>
          <a:ext cx="4412972" cy="36959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3156">
                  <a:extLst>
                    <a:ext uri="{9D8B030D-6E8A-4147-A177-3AD203B41FA5}">
                      <a16:colId xmlns:a16="http://schemas.microsoft.com/office/drawing/2014/main" val="1732209258"/>
                    </a:ext>
                  </a:extLst>
                </a:gridCol>
                <a:gridCol w="1532184">
                  <a:extLst>
                    <a:ext uri="{9D8B030D-6E8A-4147-A177-3AD203B41FA5}">
                      <a16:colId xmlns:a16="http://schemas.microsoft.com/office/drawing/2014/main" val="24650589"/>
                    </a:ext>
                  </a:extLst>
                </a:gridCol>
                <a:gridCol w="1377632">
                  <a:extLst>
                    <a:ext uri="{9D8B030D-6E8A-4147-A177-3AD203B41FA5}">
                      <a16:colId xmlns:a16="http://schemas.microsoft.com/office/drawing/2014/main" val="3352661522"/>
                    </a:ext>
                  </a:extLst>
                </a:gridCol>
              </a:tblGrid>
              <a:tr h="1259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600" kern="100">
                          <a:effectLst/>
                        </a:rPr>
                        <a:t>Land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600" kern="100">
                          <a:effectLst/>
                        </a:rPr>
                        <a:t>Barneskole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600" kern="100">
                          <a:effectLst/>
                        </a:rPr>
                        <a:t>(primary)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600" kern="100">
                          <a:effectLst/>
                        </a:rPr>
                        <a:t>Ungdomstrinn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600" kern="100">
                          <a:effectLst/>
                        </a:rPr>
                        <a:t>(lower secondary)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5399015"/>
                  </a:ext>
                </a:extLst>
              </a:tr>
              <a:tr h="3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600" kern="100">
                          <a:effectLst/>
                        </a:rPr>
                        <a:t>Norge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600" kern="100">
                          <a:effectLst/>
                        </a:rPr>
                        <a:t>10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600" kern="100">
                          <a:effectLst/>
                        </a:rPr>
                        <a:t>8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7540581"/>
                  </a:ext>
                </a:extLst>
              </a:tr>
              <a:tr h="3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600" kern="100">
                          <a:effectLst/>
                        </a:rPr>
                        <a:t>Sverige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600" kern="100">
                          <a:effectLst/>
                        </a:rPr>
                        <a:t>13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600" kern="100">
                          <a:effectLst/>
                        </a:rPr>
                        <a:t>11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7097474"/>
                  </a:ext>
                </a:extLst>
              </a:tr>
              <a:tr h="3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600" kern="100">
                          <a:effectLst/>
                        </a:rPr>
                        <a:t>Danmark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600" kern="100">
                          <a:effectLst/>
                        </a:rPr>
                        <a:t>12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600" kern="100">
                          <a:effectLst/>
                        </a:rPr>
                        <a:t>11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7274065"/>
                  </a:ext>
                </a:extLst>
              </a:tr>
              <a:tr h="3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600" kern="100">
                          <a:effectLst/>
                        </a:rPr>
                        <a:t>Finland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600" kern="100">
                          <a:effectLst/>
                        </a:rPr>
                        <a:t>12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600" kern="100">
                          <a:effectLst/>
                        </a:rPr>
                        <a:t>9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7236896"/>
                  </a:ext>
                </a:extLst>
              </a:tr>
              <a:tr h="3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600" kern="100">
                          <a:effectLst/>
                        </a:rPr>
                        <a:t>Tyskland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600" kern="100">
                          <a:effectLst/>
                        </a:rPr>
                        <a:t>15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600" kern="100">
                          <a:effectLst/>
                        </a:rPr>
                        <a:t>13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0325823"/>
                  </a:ext>
                </a:extLst>
              </a:tr>
              <a:tr h="3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600" kern="100">
                          <a:effectLst/>
                        </a:rPr>
                        <a:t>Nederland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600" kern="100">
                          <a:effectLst/>
                        </a:rPr>
                        <a:t>16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600" kern="100">
                          <a:effectLst/>
                        </a:rPr>
                        <a:t>15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0407881"/>
                  </a:ext>
                </a:extLst>
              </a:tr>
              <a:tr h="3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600" kern="100" dirty="0">
                          <a:effectLst/>
                        </a:rPr>
                        <a:t>EU - snitt</a:t>
                      </a:r>
                      <a:endParaRPr lang="nb-NO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600" kern="100" dirty="0">
                          <a:effectLst/>
                        </a:rPr>
                        <a:t>13</a:t>
                      </a:r>
                      <a:endParaRPr lang="nb-NO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600" kern="100" dirty="0">
                          <a:effectLst/>
                        </a:rPr>
                        <a:t>11</a:t>
                      </a:r>
                      <a:endParaRPr lang="nb-NO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4841180"/>
                  </a:ext>
                </a:extLst>
              </a:tr>
            </a:tbl>
          </a:graphicData>
        </a:graphic>
      </p:graphicFrame>
      <p:sp>
        <p:nvSpPr>
          <p:cNvPr id="13" name="TekstSylinder 12">
            <a:extLst>
              <a:ext uri="{FF2B5EF4-FFF2-40B4-BE49-F238E27FC236}">
                <a16:creationId xmlns:a16="http://schemas.microsoft.com/office/drawing/2014/main" id="{132F61C1-DF18-5331-99AD-465ED009983D}"/>
              </a:ext>
            </a:extLst>
          </p:cNvPr>
          <p:cNvSpPr txBox="1"/>
          <p:nvPr/>
        </p:nvSpPr>
        <p:spPr>
          <a:xfrm>
            <a:off x="7620001" y="6230707"/>
            <a:ext cx="3193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Kilde: OECD </a:t>
            </a:r>
            <a:r>
              <a:rPr lang="nb-NO" sz="1200" dirty="0" err="1"/>
              <a:t>Education</a:t>
            </a:r>
            <a:r>
              <a:rPr lang="nb-NO" sz="1200" dirty="0"/>
              <a:t> at a </a:t>
            </a:r>
            <a:r>
              <a:rPr lang="nb-NO" sz="1200" dirty="0" err="1"/>
              <a:t>glance</a:t>
            </a:r>
            <a:r>
              <a:rPr lang="nb-NO" sz="1200" dirty="0"/>
              <a:t> 2025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E060211-B674-9202-C040-EDACE93A37DD}"/>
              </a:ext>
            </a:extLst>
          </p:cNvPr>
          <p:cNvSpPr txBox="1"/>
          <p:nvPr/>
        </p:nvSpPr>
        <p:spPr>
          <a:xfrm>
            <a:off x="7620001" y="1893170"/>
            <a:ext cx="3737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Forholdstall elev-personell (2023</a:t>
            </a:r>
            <a:r>
              <a:rPr lang="nb-NO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9998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A7FCBD-6389-42A2-99EE-44DFFE458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Påminnelse…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FF69AFE-7DDA-4C17-7E6B-C06E933CB18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Regjeringa vil streke under at </a:t>
            </a:r>
            <a:r>
              <a:rPr lang="nb-NO" dirty="0" err="1"/>
              <a:t>kommunane</a:t>
            </a:r>
            <a:r>
              <a:rPr lang="nb-NO" dirty="0"/>
              <a:t> og </a:t>
            </a:r>
            <a:r>
              <a:rPr lang="nb-NO" dirty="0" err="1"/>
              <a:t>fylkeskommunane</a:t>
            </a:r>
            <a:r>
              <a:rPr lang="nb-NO" dirty="0"/>
              <a:t> har </a:t>
            </a:r>
            <a:r>
              <a:rPr lang="nb-NO" dirty="0" err="1"/>
              <a:t>eit</a:t>
            </a:r>
            <a:r>
              <a:rPr lang="nb-NO" dirty="0"/>
              <a:t> sjølvstendig ansvar for å tilpasse aktivitetsnivået til inntektene </a:t>
            </a:r>
            <a:r>
              <a:rPr lang="nb-NO" dirty="0" err="1"/>
              <a:t>dei</a:t>
            </a:r>
            <a:r>
              <a:rPr lang="nb-NO" dirty="0"/>
              <a:t> har gjennom kloke </a:t>
            </a:r>
            <a:r>
              <a:rPr lang="nb-NO" dirty="0" err="1"/>
              <a:t>prioriteringar</a:t>
            </a:r>
            <a:r>
              <a:rPr lang="nb-NO" dirty="0"/>
              <a:t>, nødvendige omstillingstiltak og god økonomistyring, slik at drifta er bærekraftig over tid» </a:t>
            </a:r>
          </a:p>
          <a:p>
            <a:pPr lvl="1"/>
            <a:r>
              <a:rPr lang="nb-NO" dirty="0" err="1"/>
              <a:t>Prop</a:t>
            </a:r>
            <a:r>
              <a:rPr lang="nb-NO" dirty="0"/>
              <a:t> 1S (2025-26) Kommunal og distriktsdepartementet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AF43A52F-831E-F381-0D06-C32BDF0D2FAB}"/>
              </a:ext>
            </a:extLst>
          </p:cNvPr>
          <p:cNvSpPr txBox="1"/>
          <p:nvPr/>
        </p:nvSpPr>
        <p:spPr>
          <a:xfrm>
            <a:off x="410817" y="6058448"/>
            <a:ext cx="247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</a:rPr>
              <a:t>Foto: Torgeir Haugaard/Forsvaret</a:t>
            </a:r>
          </a:p>
        </p:txBody>
      </p:sp>
      <p:pic>
        <p:nvPicPr>
          <p:cNvPr id="9" name="Plassholder for bilde 8">
            <a:extLst>
              <a:ext uri="{FF2B5EF4-FFF2-40B4-BE49-F238E27FC236}">
                <a16:creationId xmlns:a16="http://schemas.microsoft.com/office/drawing/2014/main" id="{B04B3E77-3862-F86E-16BE-8F611E8110A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976" b="797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33BB7DC7-D2D2-6158-809F-1F0879AF0018}"/>
              </a:ext>
            </a:extLst>
          </p:cNvPr>
          <p:cNvSpPr txBox="1"/>
          <p:nvPr/>
        </p:nvSpPr>
        <p:spPr>
          <a:xfrm>
            <a:off x="410817" y="6058448"/>
            <a:ext cx="165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Foto: KDD</a:t>
            </a:r>
          </a:p>
        </p:txBody>
      </p:sp>
    </p:spTree>
    <p:extLst>
      <p:ext uri="{BB962C8B-B14F-4D97-AF65-F5344CB8AC3E}">
        <p14:creationId xmlns:p14="http://schemas.microsoft.com/office/powerpoint/2010/main" val="1026141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2B92B-46F6-2D08-3FC9-0790296FF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F046C66C-C18B-AB62-A8B2-EDE73B6E7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227" y="2072164"/>
            <a:ext cx="9915291" cy="1140427"/>
          </a:xfrm>
        </p:spPr>
        <p:txBody>
          <a:bodyPr/>
          <a:lstStyle/>
          <a:p>
            <a:r>
              <a:rPr lang="nb-NO" dirty="0"/>
              <a:t>Et blikk på kommuneøkonomien i 2026 og videre</a:t>
            </a:r>
          </a:p>
        </p:txBody>
      </p:sp>
      <p:sp>
        <p:nvSpPr>
          <p:cNvPr id="7" name="Undertittel 6">
            <a:extLst>
              <a:ext uri="{FF2B5EF4-FFF2-40B4-BE49-F238E27FC236}">
                <a16:creationId xmlns:a16="http://schemas.microsoft.com/office/drawing/2014/main" id="{C402D180-7E42-831C-1DC7-FE868EC69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278" y="5574926"/>
            <a:ext cx="4282686" cy="475109"/>
          </a:xfrm>
        </p:spPr>
        <p:txBody>
          <a:bodyPr>
            <a:noAutofit/>
          </a:bodyPr>
          <a:lstStyle/>
          <a:p>
            <a:r>
              <a:rPr lang="nb-NO" sz="2800" i="1" dirty="0">
                <a:solidFill>
                  <a:srgbClr val="001046"/>
                </a:solidFill>
              </a:rPr>
              <a:t>«En selvstendig, effektiv og</a:t>
            </a:r>
          </a:p>
        </p:txBody>
      </p:sp>
      <p:sp>
        <p:nvSpPr>
          <p:cNvPr id="4" name="Undertittel 6">
            <a:extLst>
              <a:ext uri="{FF2B5EF4-FFF2-40B4-BE49-F238E27FC236}">
                <a16:creationId xmlns:a16="http://schemas.microsoft.com/office/drawing/2014/main" id="{64701407-34BE-93BB-A980-69EC9E7C0B56}"/>
              </a:ext>
            </a:extLst>
          </p:cNvPr>
          <p:cNvSpPr txBox="1">
            <a:spLocks/>
          </p:cNvSpPr>
          <p:nvPr/>
        </p:nvSpPr>
        <p:spPr>
          <a:xfrm>
            <a:off x="7154630" y="5930114"/>
            <a:ext cx="5284509" cy="541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6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800" i="1" dirty="0">
                <a:solidFill>
                  <a:srgbClr val="001046"/>
                </a:solidFill>
              </a:rPr>
              <a:t>nyskapende kommunesektor»</a:t>
            </a:r>
          </a:p>
        </p:txBody>
      </p:sp>
      <p:sp>
        <p:nvSpPr>
          <p:cNvPr id="2" name="Tittel 5">
            <a:extLst>
              <a:ext uri="{FF2B5EF4-FFF2-40B4-BE49-F238E27FC236}">
                <a16:creationId xmlns:a16="http://schemas.microsoft.com/office/drawing/2014/main" id="{E59D4149-7F24-03DD-9AC0-C26348AE38D7}"/>
              </a:ext>
            </a:extLst>
          </p:cNvPr>
          <p:cNvSpPr txBox="1">
            <a:spLocks/>
          </p:cNvSpPr>
          <p:nvPr/>
        </p:nvSpPr>
        <p:spPr>
          <a:xfrm>
            <a:off x="664226" y="2997565"/>
            <a:ext cx="9915291" cy="1140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 dirty="0"/>
              <a:t>Helge Eide, </a:t>
            </a:r>
            <a:r>
              <a:rPr lang="nb-NO" sz="2800" dirty="0" err="1"/>
              <a:t>Budsjettframleggelse</a:t>
            </a:r>
            <a:r>
              <a:rPr lang="nb-NO" sz="2800" dirty="0"/>
              <a:t>, Fredrikstad bystyre 30. oktober 2025</a:t>
            </a:r>
          </a:p>
        </p:txBody>
      </p:sp>
    </p:spTree>
    <p:extLst>
      <p:ext uri="{BB962C8B-B14F-4D97-AF65-F5344CB8AC3E}">
        <p14:creationId xmlns:p14="http://schemas.microsoft.com/office/powerpoint/2010/main" val="637387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3F9D53-8461-4A7D-6429-CD421B55A8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Kommuneøkonomien fram til 2024</a:t>
            </a:r>
          </a:p>
        </p:txBody>
      </p:sp>
    </p:spTree>
    <p:extLst>
      <p:ext uri="{BB962C8B-B14F-4D97-AF65-F5344CB8AC3E}">
        <p14:creationId xmlns:p14="http://schemas.microsoft.com/office/powerpoint/2010/main" val="1528192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906DF32-6754-45BF-1A95-73566F177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74" y="569448"/>
            <a:ext cx="6660264" cy="500616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5D33A8EF-7A8E-B39C-8424-E56A22871F63}"/>
              </a:ext>
            </a:extLst>
          </p:cNvPr>
          <p:cNvSpPr txBox="1"/>
          <p:nvPr/>
        </p:nvSpPr>
        <p:spPr>
          <a:xfrm>
            <a:off x="1006398" y="5675300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https://www.nrk.no/ytring/kommunekollapsen-1.17629786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0AF195D-80BD-3B11-0D5A-8698ED833704}"/>
              </a:ext>
            </a:extLst>
          </p:cNvPr>
          <p:cNvSpPr txBox="1"/>
          <p:nvPr/>
        </p:nvSpPr>
        <p:spPr>
          <a:xfrm>
            <a:off x="6906521" y="1405273"/>
            <a:ext cx="48452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400" dirty="0"/>
              <a:t>«Alle de ekstra pengene som har dalt ned fra himmelen har ført til at mange kommuner har skjøvet på upopulære beslutninger.»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46BBE52-4C29-0657-FC19-808B722FA222}"/>
              </a:ext>
            </a:extLst>
          </p:cNvPr>
          <p:cNvSpPr txBox="1"/>
          <p:nvPr/>
        </p:nvSpPr>
        <p:spPr>
          <a:xfrm>
            <a:off x="6906521" y="3794251"/>
            <a:ext cx="49176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400" dirty="0"/>
              <a:t>«Mens forventningene til hva kommunene skal gjøre stadig skrus opp, reduseres deres evne til å gjennomføre dem.»</a:t>
            </a:r>
          </a:p>
        </p:txBody>
      </p:sp>
    </p:spTree>
    <p:extLst>
      <p:ext uri="{BB962C8B-B14F-4D97-AF65-F5344CB8AC3E}">
        <p14:creationId xmlns:p14="http://schemas.microsoft.com/office/powerpoint/2010/main" val="3192969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6F1E11A9-BFED-AD18-2DD5-F66D35CC92DC}"/>
              </a:ext>
            </a:extLst>
          </p:cNvPr>
          <p:cNvSpPr txBox="1">
            <a:spLocks/>
          </p:cNvSpPr>
          <p:nvPr/>
        </p:nvSpPr>
        <p:spPr>
          <a:xfrm>
            <a:off x="0" y="161720"/>
            <a:ext cx="12192000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104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00104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Utviklingen har pågått over tid, men har vært skjult av midlertidige skatteinntekter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8648D80-E309-4F5D-947B-7F93CB312BE7}"/>
              </a:ext>
            </a:extLst>
          </p:cNvPr>
          <p:cNvGraphicFramePr>
            <a:graphicFrameLocks/>
          </p:cNvGraphicFramePr>
          <p:nvPr/>
        </p:nvGraphicFramePr>
        <p:xfrm>
          <a:off x="186427" y="1060574"/>
          <a:ext cx="10384037" cy="5230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3841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2838" y="154961"/>
            <a:ext cx="11849622" cy="602864"/>
          </a:xfrm>
        </p:spPr>
        <p:txBody>
          <a:bodyPr>
            <a:normAutofit fontScale="90000"/>
          </a:bodyPr>
          <a:lstStyle/>
          <a:p>
            <a:r>
              <a:rPr lang="nb-NO"/>
              <a:t>Økte behov for kommunale tjenester utfordrer kommunenes tjenesteproduksjon og skaper samtidig finansielle utfordringer </a:t>
            </a: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919A376E-E4D8-3706-1F1A-D219818C97A7}"/>
              </a:ext>
            </a:extLst>
          </p:cNvPr>
          <p:cNvSpPr/>
          <p:nvPr/>
        </p:nvSpPr>
        <p:spPr>
          <a:xfrm>
            <a:off x="288100" y="1312194"/>
            <a:ext cx="4077222" cy="14561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Flere ressurskrevende yngre </a:t>
            </a: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tjenestemottakere </a:t>
            </a: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(helse og omsorg)</a:t>
            </a:r>
          </a:p>
        </p:txBody>
      </p:sp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364AC7FF-A556-DF2B-956E-DFDF3EFB4D37}"/>
              </a:ext>
            </a:extLst>
          </p:cNvPr>
          <p:cNvSpPr/>
          <p:nvPr/>
        </p:nvSpPr>
        <p:spPr>
          <a:xfrm>
            <a:off x="276096" y="4687434"/>
            <a:ext cx="4077222" cy="14561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Utskrivningsklare pasienter fra spesialhelsetjenesten</a:t>
            </a:r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0CAD2E20-05CA-6B9D-3F8A-C2D7708A93AF}"/>
              </a:ext>
            </a:extLst>
          </p:cNvPr>
          <p:cNvSpPr/>
          <p:nvPr/>
        </p:nvSpPr>
        <p:spPr>
          <a:xfrm>
            <a:off x="8516135" y="1312194"/>
            <a:ext cx="3376806" cy="14561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Økt behov for tilrettelegging i barnehagene og skolene,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inkludert spesialpedagogiske tiltak og spesialundervisning</a:t>
            </a:r>
          </a:p>
        </p:txBody>
      </p:sp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D0423B8D-27C8-F6F6-D1F5-B29AA7422DA5}"/>
              </a:ext>
            </a:extLst>
          </p:cNvPr>
          <p:cNvSpPr/>
          <p:nvPr/>
        </p:nvSpPr>
        <p:spPr>
          <a:xfrm>
            <a:off x="4594183" y="1312193"/>
            <a:ext cx="3563653" cy="14561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Økte utgifter sosialhjelp, </a:t>
            </a:r>
            <a:b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både flyktninger og norske. </a:t>
            </a:r>
          </a:p>
        </p:txBody>
      </p:sp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8D322A92-0DD5-48A8-E7D6-7D2ED0ACE278}"/>
              </a:ext>
            </a:extLst>
          </p:cNvPr>
          <p:cNvSpPr/>
          <p:nvPr/>
        </p:nvSpPr>
        <p:spPr>
          <a:xfrm>
            <a:off x="4669340" y="4687434"/>
            <a:ext cx="3413341" cy="14561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Vanskelig å rekruttere personell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 medfører økte kostnader i overtid, forskjøvet vakt, kjøp fra vikarbyrå og kjøp av dyre plasser.</a:t>
            </a:r>
          </a:p>
        </p:txBody>
      </p:sp>
      <p:sp>
        <p:nvSpPr>
          <p:cNvPr id="10" name="Rektangel: avrundede hjørner 9">
            <a:extLst>
              <a:ext uri="{FF2B5EF4-FFF2-40B4-BE49-F238E27FC236}">
                <a16:creationId xmlns:a16="http://schemas.microsoft.com/office/drawing/2014/main" id="{3AF65357-2F57-34D7-684F-4B67EBF9B83B}"/>
              </a:ext>
            </a:extLst>
          </p:cNvPr>
          <p:cNvSpPr/>
          <p:nvPr/>
        </p:nvSpPr>
        <p:spPr>
          <a:xfrm>
            <a:off x="4669340" y="2999813"/>
            <a:ext cx="3400814" cy="14561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prstClr val="white"/>
                </a:solidFill>
                <a:latin typeface="Calibri"/>
              </a:rPr>
              <a:t>Økte behov bolig, aktivitet og tilrettelagt arbeid </a:t>
            </a:r>
          </a:p>
        </p:txBody>
      </p:sp>
      <p:sp>
        <p:nvSpPr>
          <p:cNvPr id="11" name="Rektangel: avrundede hjørner 10">
            <a:extLst>
              <a:ext uri="{FF2B5EF4-FFF2-40B4-BE49-F238E27FC236}">
                <a16:creationId xmlns:a16="http://schemas.microsoft.com/office/drawing/2014/main" id="{CB8F1D9D-70A4-6C4C-43AC-4C056F3C2564}"/>
              </a:ext>
            </a:extLst>
          </p:cNvPr>
          <p:cNvSpPr/>
          <p:nvPr/>
        </p:nvSpPr>
        <p:spPr>
          <a:xfrm>
            <a:off x="299059" y="2999814"/>
            <a:ext cx="4077222" cy="14561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Flere eldre med sammensatte pleiebehov</a:t>
            </a:r>
          </a:p>
        </p:txBody>
      </p:sp>
      <p:sp>
        <p:nvSpPr>
          <p:cNvPr id="14" name="Rektangel: avrundede hjørner 13">
            <a:extLst>
              <a:ext uri="{FF2B5EF4-FFF2-40B4-BE49-F238E27FC236}">
                <a16:creationId xmlns:a16="http://schemas.microsoft.com/office/drawing/2014/main" id="{E983EB22-2416-EBBA-1689-936D47AB4D51}"/>
              </a:ext>
            </a:extLst>
          </p:cNvPr>
          <p:cNvSpPr/>
          <p:nvPr/>
        </p:nvSpPr>
        <p:spPr>
          <a:xfrm>
            <a:off x="8492127" y="2999812"/>
            <a:ext cx="3400814" cy="14561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Press i barnevernstjenestene</a:t>
            </a:r>
          </a:p>
        </p:txBody>
      </p:sp>
    </p:spTree>
    <p:extLst>
      <p:ext uri="{BB962C8B-B14F-4D97-AF65-F5344CB8AC3E}">
        <p14:creationId xmlns:p14="http://schemas.microsoft.com/office/powerpoint/2010/main" val="314734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E4466-DD9E-7D38-DB71-B512BBD50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38E872-6332-E6BD-D7C2-ED16FCCB1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05" y="186665"/>
            <a:ext cx="11899392" cy="752962"/>
          </a:xfrm>
        </p:spPr>
        <p:txBody>
          <a:bodyPr>
            <a:noAutofit/>
          </a:bodyPr>
          <a:lstStyle/>
          <a:p>
            <a:pPr algn="ctr"/>
            <a:r>
              <a:rPr lang="nb-NO" sz="2300" dirty="0"/>
              <a:t>Kommunenes rente- og avdragsutgifter har nesten doblet seg siden 2020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77FB06B-10C2-4574-AAA2-125B78825EAA}"/>
              </a:ext>
            </a:extLst>
          </p:cNvPr>
          <p:cNvGraphicFramePr>
            <a:graphicFrameLocks/>
          </p:cNvGraphicFramePr>
          <p:nvPr/>
        </p:nvGraphicFramePr>
        <p:xfrm>
          <a:off x="808326" y="939627"/>
          <a:ext cx="10012074" cy="5599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9472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6FBE9A-4C4D-73F3-BEA3-997DDB83D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Østfold 2024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AC678DB-2358-E2AB-BACD-DBE9424F066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b-NO" dirty="0"/>
              <a:t>5 av 12 kommuner med høyere gjeldsgrad enn 85 prosent</a:t>
            </a:r>
          </a:p>
          <a:p>
            <a:r>
              <a:rPr lang="nb-NO" dirty="0"/>
              <a:t>2 av 12 kommuner med disposisjonsfond under 5 prosent av driftsinntektene</a:t>
            </a:r>
          </a:p>
          <a:p>
            <a:r>
              <a:rPr lang="nb-NO" dirty="0"/>
              <a:t>12 av 12 kommuner med netto driftsresultat* under 1 prosent</a:t>
            </a:r>
          </a:p>
          <a:p>
            <a:endParaRPr lang="nb-NO" dirty="0"/>
          </a:p>
          <a:p>
            <a:pPr marL="0" indent="0" algn="r">
              <a:buNone/>
            </a:pPr>
            <a:br>
              <a:rPr lang="nb-NO" sz="1600" dirty="0"/>
            </a:br>
            <a:r>
              <a:rPr lang="nb-NO" sz="1600" dirty="0"/>
              <a:t>*Netto driftsresultat eks. bundne fond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249A3E53-0009-9F79-B341-BDCDD3E5441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4668" r="4668"/>
          <a:stretch/>
        </p:blipFill>
        <p:spPr>
          <a:prstGeom prst="rect">
            <a:avLst/>
          </a:prstGeom>
          <a:solidFill>
            <a:srgbClr val="E3ECED"/>
          </a:solidFill>
        </p:spPr>
      </p:pic>
    </p:spTree>
    <p:extLst>
      <p:ext uri="{BB962C8B-B14F-4D97-AF65-F5344CB8AC3E}">
        <p14:creationId xmlns:p14="http://schemas.microsoft.com/office/powerpoint/2010/main" val="101184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A040A4-8218-99B7-A4BF-CAA79D6E85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Kommuneøkonomien i 2025</a:t>
            </a:r>
          </a:p>
        </p:txBody>
      </p:sp>
    </p:spTree>
    <p:extLst>
      <p:ext uri="{BB962C8B-B14F-4D97-AF65-F5344CB8AC3E}">
        <p14:creationId xmlns:p14="http://schemas.microsoft.com/office/powerpoint/2010/main" val="3992787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2584F-C487-27D1-8CE8-A3313280E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E54B37F8-E175-4AFB-8308-AD9B75403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25" y="2130439"/>
            <a:ext cx="4377307" cy="2597121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169EA0CE-46D3-1310-D9D6-318AD712D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082" y="2170462"/>
            <a:ext cx="4271393" cy="2557098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1E3051C6-FA49-E2B9-FE9A-ADE51BF4D911}"/>
              </a:ext>
            </a:extLst>
          </p:cNvPr>
          <p:cNvSpPr txBox="1">
            <a:spLocks/>
          </p:cNvSpPr>
          <p:nvPr/>
        </p:nvSpPr>
        <p:spPr>
          <a:xfrm>
            <a:off x="0" y="446096"/>
            <a:ext cx="12128500" cy="563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104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b-NO" sz="2500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ACF1551C-CFB4-6759-B62B-2170DC74F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Fortsatt presset kommuneøkonomi i 2025</a:t>
            </a:r>
          </a:p>
        </p:txBody>
      </p:sp>
    </p:spTree>
    <p:extLst>
      <p:ext uri="{BB962C8B-B14F-4D97-AF65-F5344CB8AC3E}">
        <p14:creationId xmlns:p14="http://schemas.microsoft.com/office/powerpoint/2010/main" val="159390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ISTID" val="950141b4-ef46-4436-bc49-9532a0e64ad4"/>
</p:tagLst>
</file>

<file path=ppt/theme/theme1.xml><?xml version="1.0" encoding="utf-8"?>
<a:theme xmlns:a="http://schemas.openxmlformats.org/drawingml/2006/main" name="KS-profil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-mal 1 bokmål_15052024.pptx" id="{7571DD5C-BD77-4D6A-B52C-6B2F598B9EDD}" vid="{D4950FF3-89E6-4779-B728-C03132472A5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E51097ACB15D14F9BC29BEF5C029984" ma:contentTypeVersion="8" ma:contentTypeDescription="Opprett et nytt dokument." ma:contentTypeScope="" ma:versionID="9523f187a20e13d8fb778899fdab799e">
  <xsd:schema xmlns:xsd="http://www.w3.org/2001/XMLSchema" xmlns:xs="http://www.w3.org/2001/XMLSchema" xmlns:p="http://schemas.microsoft.com/office/2006/metadata/properties" xmlns:ns1="http://schemas.microsoft.com/sharepoint/v3" xmlns:ns2="50addc75-07e0-41ef-a672-fa03fa7a7793" targetNamespace="http://schemas.microsoft.com/office/2006/metadata/properties" ma:root="true" ma:fieldsID="60cdb0fd95190da997122db82c59ad64" ns1:_="" ns2:_="">
    <xsd:import namespace="http://schemas.microsoft.com/sharepoint/v3"/>
    <xsd:import namespace="50addc75-07e0-41ef-a672-fa03fa7a77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alknyttettil" minOccurs="0"/>
                <xsd:element ref="ns2:Form_x00e5_lmedma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Egenskaper for samordnet samsvarspolicy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I-handling for samordnet samsvarspolicy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addc75-07e0-41ef-a672-fa03fa7a77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alknyttettil" ma:index="14" nillable="true" ma:displayName="Mal knyttet til" ma:format="Dropdown" ma:internalName="Malknyttettil">
      <xsd:simpleType>
        <xsd:restriction base="dms:Choice">
          <xsd:enumeration value="Power Automate"/>
          <xsd:enumeration value="Annet"/>
        </xsd:restriction>
      </xsd:simpleType>
    </xsd:element>
    <xsd:element name="Form_x00e5_lmedmal" ma:index="15" nillable="true" ma:displayName="Formål med mal" ma:format="Dropdown" ma:internalName="Form_x00e5_lmedmal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Form_x00e5_lmedmal xmlns="50addc75-07e0-41ef-a672-fa03fa7a7793" xsi:nil="true"/>
    <Malknyttettil xmlns="50addc75-07e0-41ef-a672-fa03fa7a779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3DBE66-743B-4C3C-B580-C478D05516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0addc75-07e0-41ef-a672-fa03fa7a77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CE8919-F8B8-4788-BBF5-56800C837FBA}">
  <ds:schemaRefs>
    <ds:schemaRef ds:uri="9292cd20-ea9c-4f78-b2a7-1b18e9873274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dfcbf170-f3cb-4512-85fa-9c659779bd67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sharepoint/v3"/>
    <ds:schemaRef ds:uri="50addc75-07e0-41ef-a672-fa03fa7a7793"/>
  </ds:schemaRefs>
</ds:datastoreItem>
</file>

<file path=customXml/itemProps3.xml><?xml version="1.0" encoding="utf-8"?>
<ds:datastoreItem xmlns:ds="http://schemas.openxmlformats.org/officeDocument/2006/customXml" ds:itemID="{D7722EE4-960A-42D7-A7AC-2FE25FF3FEB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b9ad283-612c-4596-963f-b6e6d55129d1}" enabled="1" method="Privileged" siteId="{e1ae18b6-de6f-4b87-a2fc-90d6217d954e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PPT-mal 1 bokmål_15052024</Template>
  <TotalTime>128</TotalTime>
  <Words>711</Words>
  <Application>Microsoft Office PowerPoint</Application>
  <PresentationFormat>Widescreen</PresentationFormat>
  <Paragraphs>104</Paragraphs>
  <Slides>16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0" baseType="lpstr">
      <vt:lpstr>Aptos</vt:lpstr>
      <vt:lpstr>Arial</vt:lpstr>
      <vt:lpstr>Calibri</vt:lpstr>
      <vt:lpstr>KS-profiltema</vt:lpstr>
      <vt:lpstr>Et blikk på kommuneøkonomien i 2026 og videre</vt:lpstr>
      <vt:lpstr>Kommuneøkonomien fram til 2024</vt:lpstr>
      <vt:lpstr>PowerPoint-presentasjon</vt:lpstr>
      <vt:lpstr>PowerPoint-presentasjon</vt:lpstr>
      <vt:lpstr>Økte behov for kommunale tjenester utfordrer kommunenes tjenesteproduksjon og skaper samtidig finansielle utfordringer </vt:lpstr>
      <vt:lpstr>Kommunenes rente- og avdragsutgifter har nesten doblet seg siden 2020</vt:lpstr>
      <vt:lpstr>Østfold 2024</vt:lpstr>
      <vt:lpstr>Kommuneøkonomien i 2025</vt:lpstr>
      <vt:lpstr>Fortsatt presset kommuneøkonomi i 2025</vt:lpstr>
      <vt:lpstr>Kommuneøkonomien i 2026 – opplegg i stats- og nasjonalbudsjettet</vt:lpstr>
      <vt:lpstr>Hvor stor er anslått inntektsvekst 2026? (kommunene) </vt:lpstr>
      <vt:lpstr>Kommuneøkonomien i handlingsprogramperioden – drahjelp fra sentrale myndigheter? </vt:lpstr>
      <vt:lpstr>Perspektiver for kommuneøkonomien etter 2026</vt:lpstr>
      <vt:lpstr>Perspektiver for bruk av arbeidskraft i kommunesektoren</vt:lpstr>
      <vt:lpstr>Påminnelse…</vt:lpstr>
      <vt:lpstr>Et blikk på kommuneøkonomien i 2026 og videre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Helge Eide</dc:creator>
  <cp:lastModifiedBy>Helge Eide</cp:lastModifiedBy>
  <cp:revision>1</cp:revision>
  <dcterms:created xsi:type="dcterms:W3CDTF">2025-10-26T16:05:26Z</dcterms:created>
  <dcterms:modified xsi:type="dcterms:W3CDTF">2025-10-29T22:04:54Z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0x0101006E51097ACB15D14F9BC29BEF5C029984</vt:lpwstr>
  </property>
  <property fmtid="{D5CDD505-2E9C-101B-9397-08002B2CF9AE}" pid="3" name="CloudStatistics_StoryID">
    <vt:lpwstr>cd4533dc-739f-4cc0-80e1-4e470d83145e</vt:lpwstr>
  </property>
</Properties>
</file>